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85" r:id="rId3"/>
    <p:sldId id="258" r:id="rId4"/>
    <p:sldId id="286" r:id="rId5"/>
    <p:sldId id="387" r:id="rId6"/>
    <p:sldId id="287" r:id="rId7"/>
    <p:sldId id="288" r:id="rId8"/>
    <p:sldId id="290" r:id="rId9"/>
    <p:sldId id="289" r:id="rId10"/>
    <p:sldId id="291" r:id="rId11"/>
    <p:sldId id="292" r:id="rId12"/>
    <p:sldId id="293" r:id="rId13"/>
    <p:sldId id="294" r:id="rId14"/>
    <p:sldId id="296" r:id="rId15"/>
    <p:sldId id="297" r:id="rId16"/>
    <p:sldId id="298" r:id="rId17"/>
    <p:sldId id="299" r:id="rId18"/>
    <p:sldId id="300" r:id="rId19"/>
    <p:sldId id="303" r:id="rId20"/>
    <p:sldId id="304" r:id="rId21"/>
    <p:sldId id="305" r:id="rId22"/>
    <p:sldId id="306" r:id="rId23"/>
    <p:sldId id="307" r:id="rId24"/>
    <p:sldId id="308" r:id="rId25"/>
    <p:sldId id="309" r:id="rId26"/>
    <p:sldId id="310" r:id="rId27"/>
    <p:sldId id="311" r:id="rId28"/>
    <p:sldId id="312" r:id="rId29"/>
    <p:sldId id="313" r:id="rId30"/>
    <p:sldId id="385" r:id="rId31"/>
    <p:sldId id="314" r:id="rId32"/>
    <p:sldId id="386" r:id="rId33"/>
    <p:sldId id="315" r:id="rId34"/>
    <p:sldId id="284" r:id="rId35"/>
    <p:sldId id="317" r:id="rId36"/>
    <p:sldId id="316" r:id="rId37"/>
    <p:sldId id="318" r:id="rId38"/>
    <p:sldId id="319" r:id="rId39"/>
    <p:sldId id="320" r:id="rId40"/>
    <p:sldId id="321" r:id="rId41"/>
    <p:sldId id="322" r:id="rId42"/>
    <p:sldId id="351"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381" r:id="rId73"/>
    <p:sldId id="382" r:id="rId74"/>
    <p:sldId id="383" r:id="rId75"/>
    <p:sldId id="384" r:id="rId7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84"/>
    <p:restoredTop sz="77035"/>
  </p:normalViewPr>
  <p:slideViewPr>
    <p:cSldViewPr snapToGrid="0" snapToObjects="1">
      <p:cViewPr varScale="1">
        <p:scale>
          <a:sx n="72" d="100"/>
          <a:sy n="72" d="100"/>
        </p:scale>
        <p:origin x="17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9D378-EF55-DF46-A933-6009C13F3570}" type="datetimeFigureOut">
              <a:rPr kumimoji="1" lang="zh-CN" altLang="en-US" smtClean="0"/>
              <a:t>2019/3/18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F34E1E-3C64-4841-88CB-547460EC5BA8}" type="slidenum">
              <a:rPr kumimoji="1" lang="zh-CN" altLang="en-US" smtClean="0"/>
              <a:t>‹#›</a:t>
            </a:fld>
            <a:endParaRPr kumimoji="1" lang="zh-CN" altLang="en-US"/>
          </a:p>
        </p:txBody>
      </p:sp>
    </p:spTree>
    <p:extLst>
      <p:ext uri="{BB962C8B-B14F-4D97-AF65-F5344CB8AC3E}">
        <p14:creationId xmlns:p14="http://schemas.microsoft.com/office/powerpoint/2010/main" val="1806406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1F34E1E-3C64-4841-88CB-547460EC5BA8}" type="slidenum">
              <a:rPr kumimoji="1" lang="zh-CN" altLang="en-US" smtClean="0"/>
              <a:t>1</a:t>
            </a:fld>
            <a:endParaRPr kumimoji="1" lang="zh-CN" altLang="en-US"/>
          </a:p>
        </p:txBody>
      </p:sp>
    </p:spTree>
    <p:extLst>
      <p:ext uri="{BB962C8B-B14F-4D97-AF65-F5344CB8AC3E}">
        <p14:creationId xmlns:p14="http://schemas.microsoft.com/office/powerpoint/2010/main" val="656509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extLst>
      <p:ext uri="{BB962C8B-B14F-4D97-AF65-F5344CB8AC3E}">
        <p14:creationId xmlns:p14="http://schemas.microsoft.com/office/powerpoint/2010/main" val="1373156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4387da0c8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4387da0c8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Arial"/>
                <a:ea typeface="Arial"/>
                <a:cs typeface="Arial"/>
                <a:sym typeface="Arial"/>
              </a:rPr>
              <a:t>Recent trends in data analytics indicate the widespread adoption of stream processing workloads that require low-latency and high-throughput execution. Examples of such workloads include real time object recognition and internet quality of experience prediction. Systems designed for stream processing often process millions of events per second per machine and aim to provide sub-second processing latencies. Stream processing systems are deployed to process data 24x7, and therefore in addition to meeting performance requirements, these systems must also be able to handle changes in the cluster, workload or incoming data. This requires that they gracefully react to software, machine or disk failures, that can happen once every few hours in large clusters or straggler tasks. </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a:p>
            <a:pPr marL="0" lvl="0" indent="0" algn="l" rtl="0">
              <a:spcBef>
                <a:spcPts val="0"/>
              </a:spcBef>
              <a:spcAft>
                <a:spcPts val="0"/>
              </a:spcAft>
              <a:buNone/>
            </a:pPr>
            <a:r>
              <a:rPr lang="en-US" sz="1500">
                <a:solidFill>
                  <a:srgbClr val="FF0000"/>
                </a:solidFill>
                <a:latin typeface="Arial"/>
                <a:ea typeface="Arial"/>
                <a:cs typeface="Arial"/>
                <a:sym typeface="Arial"/>
              </a:rPr>
              <a:t>bla bla bla </a:t>
            </a:r>
            <a:r>
              <a:rPr lang="en-US" sz="1500">
                <a:latin typeface="Arial"/>
                <a:ea typeface="Arial"/>
                <a:cs typeface="Arial"/>
                <a:sym typeface="Arial"/>
              </a:rPr>
              <a:t>The output from the streaming job needs to be computed approximately every 100ms to reflect the most recent state of the network to the video frontends. Further the number of heartbeats can range in thousands to millions of updates per second. If the system cannot meet the 100ms deadline (either due to failures or other changes), the use of stale prediction results can lead to a user perceivable degradation in service due to say a wrong choice of bitrate. As a result the prediction service must ensure that it can rapidly recover from failures, and minimize violations of the target latency. </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a:p>
            <a:pPr marL="0" lvl="0" indent="0" algn="l" rtl="0">
              <a:spcBef>
                <a:spcPts val="0"/>
              </a:spcBef>
              <a:spcAft>
                <a:spcPts val="0"/>
              </a:spcAft>
              <a:buNone/>
            </a:pPr>
            <a:r>
              <a:rPr lang="en-US" sz="1500">
                <a:latin typeface="Arial"/>
                <a:ea typeface="Arial"/>
                <a:cs typeface="Arial"/>
                <a:sym typeface="Arial"/>
              </a:rPr>
              <a:t>Besides high throughput and low latency that we care about performance, users also care about other aspects of stream processing systems. So one of the most important things when you're running on such a large cluster is in terms of the system being more adaptable. So what do I mean by adaptability. So one, for example, fault tolerance, where machines could fail, some of the slow machines could make you slow down your job, these are the examples where you want the system to be adaptable, and handle such events seamlessly. But it's not just in terms of fault tolerance. adaptability also applies to scenarios where you want to improve the performance of the system. So for example, elasticity, right, let's say we add a bunch of machines for the cluster is an example of any, we'd like our system to adapt to the changes in the cluster, and improve performance. Consistency is also an important desired properties as it i</a:t>
            </a:r>
            <a:r>
              <a:rPr lang="en-US" sz="1500"/>
              <a:t>s the  main challenge in distributed stream processing is ensuring consistency for results produced over time.</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a:p>
            <a:pPr marL="0" lvl="0" indent="0" algn="l" rtl="0">
              <a:spcBef>
                <a:spcPts val="0"/>
              </a:spcBef>
              <a:spcAft>
                <a:spcPts val="0"/>
              </a:spcAft>
              <a:buNone/>
            </a:pPr>
            <a:r>
              <a:rPr lang="en-US" sz="1000">
                <a:solidFill>
                  <a:srgbClr val="0000FF"/>
                </a:solidFill>
                <a:latin typeface="Arial"/>
                <a:ea typeface="Arial"/>
                <a:cs typeface="Arial"/>
                <a:sym typeface="Arial"/>
              </a:rPr>
              <a:t>High Throughput</a:t>
            </a:r>
            <a:r>
              <a:rPr lang="en-US" sz="1000">
                <a:latin typeface="Arial"/>
                <a:ea typeface="Arial"/>
                <a:cs typeface="Arial"/>
                <a:sym typeface="Arial"/>
              </a:rPr>
              <a:t>. There has been a rapid increase in the amount of data being generated and collected for analysis, and high-throughput processing is essential to keeping up with data streams. For example, in a recent blog post [23] </a:t>
            </a:r>
            <a:r>
              <a:rPr lang="en-US" sz="1000">
                <a:solidFill>
                  <a:srgbClr val="FF0000"/>
                </a:solidFill>
                <a:latin typeface="Arial"/>
                <a:ea typeface="Arial"/>
                <a:cs typeface="Arial"/>
                <a:sym typeface="Arial"/>
              </a:rPr>
              <a:t>LinkedIn reported generating over 1 trillion messages per day using Kafka</a:t>
            </a:r>
            <a:r>
              <a:rPr lang="en-US" sz="1000">
                <a:latin typeface="Arial"/>
                <a:ea typeface="Arial"/>
                <a:cs typeface="Arial"/>
                <a:sym typeface="Arial"/>
              </a:rPr>
              <a:t>, </a:t>
            </a:r>
            <a:r>
              <a:rPr lang="en-US" sz="1000">
                <a:solidFill>
                  <a:srgbClr val="FF0000"/>
                </a:solidFill>
                <a:latin typeface="Arial"/>
                <a:ea typeface="Arial"/>
                <a:cs typeface="Arial"/>
                <a:sym typeface="Arial"/>
              </a:rPr>
              <a:t>similarly Twitter [58] reports that their time series databases need to handle 2.8 billion writes per minute</a:t>
            </a:r>
            <a:r>
              <a:rPr lang="en-US" sz="1000">
                <a:latin typeface="Arial"/>
                <a:ea typeface="Arial"/>
                <a:cs typeface="Arial"/>
                <a:sym typeface="Arial"/>
              </a:rPr>
              <a:t>. Keeping up with these ingest rates requires using distributed stream processing systems whose throughput matches or exceeds the incoming data rate. </a:t>
            </a:r>
            <a:endParaRPr sz="10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000">
                <a:solidFill>
                  <a:srgbClr val="0000FF"/>
                </a:solidFill>
                <a:latin typeface="Arial"/>
                <a:ea typeface="Arial"/>
                <a:cs typeface="Arial"/>
                <a:sym typeface="Arial"/>
              </a:rPr>
              <a:t>Low Latency.</a:t>
            </a:r>
            <a:r>
              <a:rPr lang="en-US" sz="1000">
                <a:latin typeface="Arial"/>
                <a:ea typeface="Arial"/>
                <a:cs typeface="Arial"/>
                <a:sym typeface="Arial"/>
              </a:rPr>
              <a:t> We define the latency of a stream processing system as the time that elapses between receiving a new record and producing output that accounts for this record. For example, in an anomaly detection workload which predicts trends [2] using a 1-second tumbling window, the processing latency is the time taken to process all events in a one second window and produce the necessary output.</a:t>
            </a:r>
            <a:r>
              <a:rPr lang="en-US" sz="1000">
                <a:solidFill>
                  <a:srgbClr val="FF0000"/>
                </a:solidFill>
                <a:latin typeface="Arial"/>
                <a:ea typeface="Arial"/>
                <a:cs typeface="Arial"/>
                <a:sym typeface="Arial"/>
              </a:rPr>
              <a:t> Processing latency impacts the system’s responsiveness and high latency can both limit the applications that can be supported by a system and user perceived responsiveness. As a result, distributed streaming systems need to provide low latency, and should be designed to ensure that latencies remain low even when the system is scaled across machines.</a:t>
            </a:r>
            <a:endParaRPr sz="1000">
              <a:solidFill>
                <a:srgbClr val="FF0000"/>
              </a:solidFill>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r>
              <a:rPr lang="en-US" sz="1000">
                <a:latin typeface="Arial"/>
                <a:ea typeface="Arial"/>
                <a:cs typeface="Arial"/>
                <a:sym typeface="Arial"/>
              </a:rPr>
              <a:t>Adaptability. </a:t>
            </a:r>
            <a:r>
              <a:rPr lang="en-US" sz="1000">
                <a:solidFill>
                  <a:srgbClr val="FF0000"/>
                </a:solidFill>
                <a:latin typeface="Arial"/>
                <a:ea typeface="Arial"/>
                <a:cs typeface="Arial"/>
                <a:sym typeface="Arial"/>
              </a:rPr>
              <a:t>Unlike traditional analytic queries, streaming jobs process live data and are long lived. As a result the system needs to be able to adapt to changes in both workload and cluster properties.</a:t>
            </a:r>
            <a:r>
              <a:rPr lang="en-US" sz="1000">
                <a:latin typeface="Arial"/>
                <a:ea typeface="Arial"/>
                <a:cs typeface="Arial"/>
                <a:sym typeface="Arial"/>
              </a:rPr>
              <a:t> For example, recent papers from Twitter [26, 41] observe that failing hardware, load changes or misbehaving user code occur frequently in production clusters. Additionally it is important to ensure that adaptation does not lead to correctness or prolonged latency spikes [46].</a:t>
            </a:r>
            <a:endParaRPr sz="1000">
              <a:latin typeface="Arial"/>
              <a:ea typeface="Arial"/>
              <a:cs typeface="Arial"/>
              <a:sym typeface="Arial"/>
            </a:endParaRPr>
          </a:p>
          <a:p>
            <a:pPr marL="0" lvl="0" indent="0" algn="l" rtl="0">
              <a:spcBef>
                <a:spcPts val="0"/>
              </a:spcBef>
              <a:spcAft>
                <a:spcPts val="0"/>
              </a:spcAft>
              <a:buNone/>
            </a:pPr>
            <a:r>
              <a:rPr lang="en-US" sz="1100">
                <a:latin typeface="Arial"/>
                <a:ea typeface="Arial"/>
                <a:cs typeface="Arial"/>
                <a:sym typeface="Arial"/>
              </a:rPr>
              <a:t>					</a:t>
            </a:r>
            <a:endParaRPr sz="1100">
              <a:latin typeface="Arial"/>
              <a:ea typeface="Arial"/>
              <a:cs typeface="Arial"/>
              <a:sym typeface="Arial"/>
            </a:endParaRPr>
          </a:p>
          <a:p>
            <a:pPr marL="0" lvl="0" indent="0" algn="l" rtl="0">
              <a:spcBef>
                <a:spcPts val="0"/>
              </a:spcBef>
              <a:spcAft>
                <a:spcPts val="0"/>
              </a:spcAft>
              <a:buNone/>
            </a:pPr>
            <a:r>
              <a:rPr lang="en-US" sz="1000">
                <a:latin typeface="Arial"/>
                <a:ea typeface="Arial"/>
                <a:cs typeface="Arial"/>
                <a:sym typeface="Arial"/>
              </a:rPr>
              <a:t>Consistency.</a:t>
            </a:r>
            <a:r>
              <a:rPr lang="en-US" sz="1000">
                <a:solidFill>
                  <a:srgbClr val="FF0000"/>
                </a:solidFill>
                <a:latin typeface="Arial"/>
                <a:ea typeface="Arial"/>
                <a:cs typeface="Arial"/>
                <a:sym typeface="Arial"/>
              </a:rPr>
              <a:t> A main challenge in distributed stream processing is ensuring consistency for results produced over time. Consistency could be defined in terms of application-level semantics or lower-level message delivery semantics. For example if we have two counters, one tracking the number of requests and another tracking the number of responses, it is important to ensure that requests are accounted for before responses. This can be achieved by guaranteeing </a:t>
            </a:r>
            <a:r>
              <a:rPr lang="en-US" sz="1000" i="1">
                <a:solidFill>
                  <a:srgbClr val="FF0000"/>
                </a:solidFill>
                <a:latin typeface="Arial"/>
                <a:ea typeface="Arial"/>
                <a:cs typeface="Arial"/>
                <a:sym typeface="Arial"/>
              </a:rPr>
              <a:t>prefix integrity</a:t>
            </a:r>
            <a:r>
              <a:rPr lang="en-US" sz="1000">
                <a:solidFill>
                  <a:srgbClr val="FF0000"/>
                </a:solidFill>
                <a:latin typeface="Arial"/>
                <a:ea typeface="Arial"/>
                <a:cs typeface="Arial"/>
                <a:sym typeface="Arial"/>
              </a:rPr>
              <a:t>, where every output produced is equivalent to processing a well-specified prefix of the input stream.</a:t>
            </a:r>
            <a:r>
              <a:rPr lang="en-US" sz="1000">
                <a:latin typeface="Arial"/>
                <a:ea typeface="Arial"/>
                <a:cs typeface="Arial"/>
                <a:sym typeface="Arial"/>
              </a:rPr>
              <a:t> Additionally, lower-level message delivery semantics like exactly once delivery are useful for programmers implementing fault tolerant streaming applications. In this work we aim to maintain the consistency semantics offered by existing systems and focus on performance and adaptability. </a:t>
            </a:r>
            <a:endParaRPr sz="1000">
              <a:latin typeface="Arial"/>
              <a:ea typeface="Arial"/>
              <a:cs typeface="Arial"/>
              <a:sym typeface="Arial"/>
            </a:endParaRPr>
          </a:p>
        </p:txBody>
      </p:sp>
      <p:sp>
        <p:nvSpPr>
          <p:cNvPr id="97" name="Google Shape;97;g54387da0c8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04418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54387da0c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54387da0c8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So given that these are our goals, how do we go about achieving them. And to do this, if we look at the history of streaming process systems. There are two main sort of execution models that are being used by systems capable at that time. One of the most classic execution model  is Continuous Operator Streaming.  </a:t>
            </a:r>
            <a:r>
              <a:rPr lang="en-US" sz="1500">
                <a:solidFill>
                  <a:srgbClr val="FF0000"/>
                </a:solidFill>
                <a:latin typeface="Arial"/>
                <a:ea typeface="Arial"/>
                <a:cs typeface="Arial"/>
                <a:sym typeface="Arial"/>
              </a:rPr>
              <a:t>bla bla bla</a:t>
            </a:r>
            <a:r>
              <a:rPr lang="en-US" sz="1500">
                <a:latin typeface="Arial"/>
                <a:ea typeface="Arial"/>
                <a:cs typeface="Arial"/>
                <a:sym typeface="Arial"/>
              </a:rPr>
              <a:t> You can simply think of it as in this case what happens is, at the beginning of time, we have a centralized driver or a scheduler that goes ahead and launches a number of these operators that are going to run on various machines. Now these operators. Start, and then read data from the input sources, and they also exchange messages with each other in order to make progress along over the course of time. The characteristics of this model are that we have these long lived operators that live on every machine in the cluster. And then we have some mutable state and each of these operators, which is making sure that it's updating whatever is the intermediate data that is getting processed.It take distributed checkpoints for fault tolerant and failure recovery. However, performing the checkpoint replay is expensive.</a:t>
            </a:r>
            <a:endParaRPr sz="1500"/>
          </a:p>
        </p:txBody>
      </p:sp>
      <p:sp>
        <p:nvSpPr>
          <p:cNvPr id="105" name="Google Shape;105;g54387da0c8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12332685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54387da0c8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54387da0c8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Now, in contrast to the previous model, there's a second model, which is the Bulk-synchronous parallel (BSP) for Streaming System (or batch processing model). So in this model, what happens is that we have as similarly as central driver that launches some tasks on these machines. But in contrast, the previous case, these tasks actually coordinate with decentralized driver as soon as they finish execution of whatever quantum of work that they give it. Now, in order to exchange data between different stages. This is shuffle operation that is coordinated again by the centralized driver. And this allows a centralized server to make some clever placement choices on where these tests are placed. Now, the key characteristics of this model are that we have centralized task annealing, which is shown in these red boxes out here. And because we have the centralized task handling, we can actually do more intelligent things for fault tolerance, which are like lineage, and paddle recovery, and so on. And finally, the scheduler, the driver can also provide other forms of adaptability like to adjust to new machines being added to the cluster, or the new straggler mitigation. And so this model, as I said before, is definitely used in Spark.</a:t>
            </a:r>
            <a:endParaRPr sz="1500">
              <a:latin typeface="Arial"/>
              <a:ea typeface="Arial"/>
              <a:cs typeface="Arial"/>
              <a:sym typeface="Arial"/>
            </a:endParaRPr>
          </a:p>
          <a:p>
            <a:pPr marL="0" lvl="0" indent="0" algn="l" rtl="0">
              <a:spcBef>
                <a:spcPts val="0"/>
              </a:spcBef>
              <a:spcAft>
                <a:spcPts val="0"/>
              </a:spcAft>
              <a:buNone/>
            </a:pPr>
            <a:endParaRPr/>
          </a:p>
        </p:txBody>
      </p:sp>
      <p:sp>
        <p:nvSpPr>
          <p:cNvPr id="113" name="Google Shape;113;g54387da0c8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486612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4387da0c8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4387da0c8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g54387da0c8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73643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4387da0c8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4387da0c8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g54387da0c8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110898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4387da0c8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4387da0c8_0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500">
                <a:latin typeface="Arial"/>
                <a:ea typeface="Arial"/>
                <a:cs typeface="Arial"/>
                <a:sym typeface="Arial"/>
              </a:rPr>
              <a:t>So just to put them back together on two planes. On one hand, we have the model, which lets us use lineage for partial results and having these micro batch boundaries where we can do some optimization, but suffers from more high latency when compared to the continuous operator model. On the other hand, the continuous operator model provides much lower latency but have more complex mechanisms for fault tolerance and we find it difficult to do things like elasticity and straggler mitigation.</a:t>
            </a:r>
            <a:endParaRPr sz="1500">
              <a:latin typeface="Arial"/>
              <a:ea typeface="Arial"/>
              <a:cs typeface="Arial"/>
              <a:sym typeface="Arial"/>
            </a:endParaRPr>
          </a:p>
          <a:p>
            <a:pPr marL="0" lvl="0" indent="0" algn="l" rtl="0">
              <a:lnSpc>
                <a:spcPct val="115000"/>
              </a:lnSpc>
              <a:spcBef>
                <a:spcPts val="0"/>
              </a:spcBef>
              <a:spcAft>
                <a:spcPts val="0"/>
              </a:spcAft>
              <a:buNone/>
            </a:pPr>
            <a:endParaRPr sz="1500">
              <a:latin typeface="Arial"/>
              <a:ea typeface="Arial"/>
              <a:cs typeface="Arial"/>
              <a:sym typeface="Arial"/>
            </a:endParaRPr>
          </a:p>
          <a:p>
            <a:pPr marL="0" lvl="0" indent="0" algn="l" rtl="0">
              <a:lnSpc>
                <a:spcPct val="115000"/>
              </a:lnSpc>
              <a:spcBef>
                <a:spcPts val="0"/>
              </a:spcBef>
              <a:spcAft>
                <a:spcPts val="0"/>
              </a:spcAft>
              <a:buNone/>
            </a:pPr>
            <a:r>
              <a:rPr lang="en-US" sz="1500">
                <a:latin typeface="Arial"/>
                <a:ea typeface="Arial"/>
                <a:cs typeface="Arial"/>
                <a:sym typeface="Arial"/>
              </a:rPr>
              <a:t>So the main question now becomes. Can we actually achieve low latency like these systems are achieving with some design like Spark. Or to put it another way, can we unify both the advantages of these models and sort of get the best of both low latency and adaptability.</a:t>
            </a:r>
            <a:endParaRPr sz="15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None/>
            </a:pPr>
            <a:r>
              <a:rPr lang="en-US" sz="1050">
                <a:solidFill>
                  <a:srgbClr val="3C4043"/>
                </a:solidFill>
                <a:highlight>
                  <a:srgbClr val="FFFFFF"/>
                </a:highlight>
                <a:latin typeface="Roboto"/>
                <a:ea typeface="Roboto"/>
                <a:cs typeface="Roboto"/>
                <a:sym typeface="Roboto"/>
              </a:rPr>
              <a:t>Exactly once: For each received record, its processed results will be reflected once, even under failures.</a:t>
            </a: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0" lvl="0" indent="0" algn="l" rtl="0">
              <a:spcBef>
                <a:spcPts val="0"/>
              </a:spcBef>
              <a:spcAft>
                <a:spcPts val="0"/>
              </a:spcAft>
              <a:buNone/>
            </a:pPr>
            <a:r>
              <a:rPr lang="en-US" sz="1050">
                <a:solidFill>
                  <a:srgbClr val="3C4043"/>
                </a:solidFill>
                <a:highlight>
                  <a:srgbClr val="FFFFFF"/>
                </a:highlight>
                <a:latin typeface="Roboto"/>
                <a:ea typeface="Roboto"/>
                <a:cs typeface="Roboto"/>
                <a:sym typeface="Roboto"/>
              </a:rPr>
              <a:t>Prefix Integrity: At any time, the output of the application is equivalent to executing a batch job on a prefix of the data.</a:t>
            </a:r>
            <a:endParaRPr sz="1050">
              <a:solidFill>
                <a:srgbClr val="3C4043"/>
              </a:solidFill>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p:txBody>
      </p:sp>
      <p:sp>
        <p:nvSpPr>
          <p:cNvPr id="138" name="Google Shape;138;g54387da0c8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432337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387da0c8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54387da0c8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Here the paper presents Drizzle. And the main insight here is that they split execution at different granularity. Or to put it another way, they do data processing at a very fine granularity in order to achieve low latency. But they took coordination at a more coarse granularity in order to reduce overhead. So this is the main idea behind it.</a:t>
            </a:r>
            <a:endParaRPr sz="1500"/>
          </a:p>
        </p:txBody>
      </p:sp>
      <p:sp>
        <p:nvSpPr>
          <p:cNvPr id="147" name="Google Shape;147;g54387da0c8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10579337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4387da0c8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4387da0c8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And there are two main techniques in Drizzle. Group scheduling and pre-scheduling. And I'll walk over at a high level how these techniques work. And then give some of the evaluations on how these techniques actually help in practice</a:t>
            </a:r>
            <a:endParaRPr sz="1500"/>
          </a:p>
        </p:txBody>
      </p:sp>
      <p:sp>
        <p:nvSpPr>
          <p:cNvPr id="155" name="Google Shape;155;g54387da0c8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1756109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4387da0c8_0_3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4387da0c8_0_3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So let's start with group scheduling. And before we take a look at scheduling. Let’s first dig into how Spark streaming works. So we have this scheduler mentioned before, that takes many submitted micro-batch inputs. It manages to place them on running machines. As soon as the first one is finish, the second one is placed, and the third one, and so on.  Now, in order to understand how the scheduling works, let's zoom in a little bit more into the heart of the scheduling system that is presented Spark.</a:t>
            </a:r>
            <a:endParaRPr sz="2000"/>
          </a:p>
        </p:txBody>
      </p:sp>
      <p:sp>
        <p:nvSpPr>
          <p:cNvPr id="165" name="Google Shape;165;g54387da0c8_0_3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298980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34</a:t>
            </a:fld>
            <a:endParaRPr lang="en-US"/>
          </a:p>
        </p:txBody>
      </p:sp>
    </p:spTree>
    <p:extLst>
      <p:ext uri="{BB962C8B-B14F-4D97-AF65-F5344CB8AC3E}">
        <p14:creationId xmlns:p14="http://schemas.microsoft.com/office/powerpoint/2010/main" val="861158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4387da0c8_0_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4387da0c8_0_3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So at a very high level, what the scheduler is doing is that it's trying to find out where each task you submitted, should be placed. And to do this, there are two main data structures, there's a list of tasks that need to get scheduled. And then there is a list of machines on how many cores that are there on each machine. And the scheduler runs number of algorithms, given these two data structures, and  consider something like locality preferences, straggler mitigation, and fair sharing. And the output of these algorithms is a mapping from the host name to list of tasks that will run on that hostname. Once they have this mapping, we can then serialized and launch these tasks to run on the appropriate machines out there.</a:t>
            </a:r>
            <a:endParaRPr sz="2000">
              <a:latin typeface="Arial"/>
              <a:ea typeface="Arial"/>
              <a:cs typeface="Arial"/>
              <a:sym typeface="Arial"/>
            </a:endParaRPr>
          </a:p>
          <a:p>
            <a:pPr marL="0" lvl="0" indent="0" algn="l" rtl="0">
              <a:spcBef>
                <a:spcPts val="0"/>
              </a:spcBef>
              <a:spcAft>
                <a:spcPts val="0"/>
              </a:spcAft>
              <a:buNone/>
            </a:pPr>
            <a:endParaRPr/>
          </a:p>
        </p:txBody>
      </p:sp>
      <p:sp>
        <p:nvSpPr>
          <p:cNvPr id="174" name="Google Shape;174;g54387da0c8_0_3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675766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4387da0c8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4387da0c8_0_1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 So how expensive is it to do this kind of scheduling, especially when we have very low latency tasks that we are running. To measure this, they run a simple micro benchmark, and the micro benchmark computing on each task was something very simple, is to compute the sum of a bunch of random numbers. And the main idea behind the figure is to address the scheduling system to see how long it takes to do the scheduling. So the orange bars here represent the scheduling overhead, or the coordination overhead imposed by the system, while the green bar is like the use amount of work done. So you can see that when we have a smaller cluster, let's say, four to 16 machines, the balance is quite reasonable. It's like 25 to 30% of the overall execution. But when you go to like 128 machines, we find that about 70% of the time is taken up just by these overheads. And there's only 30% of use on some computation. Or to put it another way, it's almost impossible to run thing that is less than, like, 150 milliseconds for like, one of these jobs. And as you can imagine this gets worse if cluster is used as 1000 machines and so on.</a:t>
            </a:r>
            <a:endParaRPr sz="2000">
              <a:latin typeface="Arial"/>
              <a:ea typeface="Arial"/>
              <a:cs typeface="Arial"/>
              <a:sym typeface="Arial"/>
            </a:endParaRPr>
          </a:p>
          <a:p>
            <a:pPr marL="0" lvl="0" indent="0" algn="l" rtl="0">
              <a:spcBef>
                <a:spcPts val="0"/>
              </a:spcBef>
              <a:spcAft>
                <a:spcPts val="0"/>
              </a:spcAft>
              <a:buNone/>
            </a:pPr>
            <a:endParaRPr sz="2000"/>
          </a:p>
        </p:txBody>
      </p:sp>
      <p:sp>
        <p:nvSpPr>
          <p:cNvPr id="183" name="Google Shape;183;g54387da0c8_0_1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132552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4387da0c8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4387da0c8_0_3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So the main idea behind Drizzle is that the DAG structure that we see across a number of these iterations, they actually remain the same. That's, for example, let's say we have the first micro batch and then the second micro batch, that's the structure of the job that is scheduling, it remains constant across about these micro batches and tasks, we can reuse the scheduling decision. For these expensive algorithms or the network communication. We don't need to repeatedly do that over and over again. So from this simple insight of group scheduling was born. </a:t>
            </a:r>
            <a:endParaRPr sz="1800"/>
          </a:p>
        </p:txBody>
      </p:sp>
      <p:sp>
        <p:nvSpPr>
          <p:cNvPr id="193" name="Google Shape;193;g54387da0c8_0_3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742825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387da0c8_0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387da0c8_0_1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800">
                <a:latin typeface="Arial"/>
                <a:ea typeface="Arial"/>
                <a:cs typeface="Arial"/>
                <a:sym typeface="Arial"/>
              </a:rPr>
              <a:t>And the idea here is that instead of scheduling one of these iterations one at a time, let's schedule a group of them at a time. So what that means is that, let's assuming we have one stage, and each iteration, our original execution looks something like this. And if we use grouping , we will make it look something like what is shown at the bottom of the slide where we have only one group of iterations that are being scheduled. Now, the trade off here is that the fault tolerance and scheduling now is at these group boundaries instead of these micro batch boundaries. </a:t>
            </a:r>
            <a:endParaRPr sz="1800"/>
          </a:p>
          <a:p>
            <a:pPr marL="0" lvl="0" indent="0" algn="l" rtl="0">
              <a:spcBef>
                <a:spcPts val="0"/>
              </a:spcBef>
              <a:spcAft>
                <a:spcPts val="0"/>
              </a:spcAft>
              <a:buNone/>
            </a:pPr>
            <a:endParaRPr/>
          </a:p>
        </p:txBody>
      </p:sp>
      <p:sp>
        <p:nvSpPr>
          <p:cNvPr id="202" name="Google Shape;202;g54387da0c8_0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331913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4387da0c8_0_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4387da0c8_0_1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So how much does this help. They redid the same benchmark that is showed before, where we were computing the sum of random numbers. And the left-most bars here show how Apache Spark works, where the latency goes around 200 milliseconds at 128 machines. Now, in Drizzle, we can actually vary the group size. So the first thing is, when the group size to be 10. And that brings it down to around 21 milliseconds at 128 machine. But if we push it even further, let's say group size, of 50, or a hundred, we can run around five milliseconds of overall execution, at 128 machines. So as you can see from the figure, this has a tremendous impact from just like doing this simple idea that we are grouping a bunch of these iterations together.</a:t>
            </a:r>
            <a:endParaRPr sz="1400">
              <a:latin typeface="Arial"/>
              <a:ea typeface="Arial"/>
              <a:cs typeface="Arial"/>
              <a:sym typeface="Arial"/>
            </a:endParaRPr>
          </a:p>
          <a:p>
            <a:pPr marL="0" lvl="0" indent="0" algn="l" rtl="0">
              <a:spcBef>
                <a:spcPts val="0"/>
              </a:spcBef>
              <a:spcAft>
                <a:spcPts val="0"/>
              </a:spcAft>
              <a:buNone/>
            </a:pPr>
            <a:endParaRPr sz="1400"/>
          </a:p>
        </p:txBody>
      </p:sp>
      <p:sp>
        <p:nvSpPr>
          <p:cNvPr id="211" name="Google Shape;211;g54387da0c8_0_1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1836005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54387da0c8_0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54387da0c8_0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After talking about the group scheduling, what happens to the shuffle operator there, that is also coordinate by the scheduler. So in order to address that they use this technique called pre-scheduling shuffle. And the idea here is really simple. So I'll first walk into how the existing shuffle implementations part works, and then show  how we can actually get the scheduler out of the way when we are doing the shuffle.</a:t>
            </a:r>
            <a:endParaRPr sz="1500"/>
          </a:p>
        </p:txBody>
      </p:sp>
      <p:sp>
        <p:nvSpPr>
          <p:cNvPr id="220" name="Google Shape;220;g54387da0c8_0_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extLst>
      <p:ext uri="{BB962C8B-B14F-4D97-AF65-F5344CB8AC3E}">
        <p14:creationId xmlns:p14="http://schemas.microsoft.com/office/powerpoint/2010/main" val="660542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4387da0c8_0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4387da0c8_0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So in existing Spark, what happens is that we first launched these map stage tasks that is shown in green out here. And then they produce some output, which is this intermediate data shown in these blue boxes. Now, after this map phase finishes, we do some coordination. And then the driver launches these reduce tasks that are going to actually process the map outputs. Now, as a part of launching the reduced tasks, the scheduler also encodes where this data needs to be fetched from and then the data transfer happens over the network. So at a high level, the main characteristics of this existing architecture is that the driver sends the metadata, and then the tasks fetch data in order to complete the transfer.</a:t>
            </a:r>
            <a:endParaRPr sz="1500"/>
          </a:p>
        </p:txBody>
      </p:sp>
      <p:sp>
        <p:nvSpPr>
          <p:cNvPr id="230" name="Google Shape;230;g54387da0c8_0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1881550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4387da0c8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4387da0c8_0_1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90000"/>
              </a:lnSpc>
              <a:spcBef>
                <a:spcPts val="1000"/>
              </a:spcBef>
              <a:spcAft>
                <a:spcPts val="0"/>
              </a:spcAft>
              <a:buNone/>
            </a:pPr>
            <a:r>
              <a:rPr lang="en-US" sz="2000">
                <a:latin typeface="Gill Sans"/>
                <a:ea typeface="Gill Sans"/>
                <a:cs typeface="Gill Sans"/>
                <a:sym typeface="Gill Sans"/>
              </a:rPr>
              <a:t>So in pre-scheduling, with our previous example, if we had two reduce tasks like in the previous one, they first launch the reduced tasks on the cluster. After that, we then launched the map tasks that are actually going to produce the data. When these reduce tasks are launched, they are sort of like zombie state where they are just waiting for the input, and they're not actively running right now. Once their inputs are ready, we can then trigger their execution and start doing these data transfers. So at a high level, what happens here is that we pre schedule these downstream or reduce tasks on executed, and we trigger these tasks once their input dependency are met.</a:t>
            </a:r>
            <a:endParaRPr sz="2000">
              <a:latin typeface="Gill Sans"/>
              <a:ea typeface="Gill Sans"/>
              <a:cs typeface="Gill Sans"/>
              <a:sym typeface="Gill Sans"/>
            </a:endParaRPr>
          </a:p>
          <a:p>
            <a:pPr marL="457200" lvl="0" indent="-355600" algn="l" rtl="0">
              <a:lnSpc>
                <a:spcPct val="90000"/>
              </a:lnSpc>
              <a:spcBef>
                <a:spcPts val="1000"/>
              </a:spcBef>
              <a:spcAft>
                <a:spcPts val="0"/>
              </a:spcAft>
              <a:buSzPts val="2000"/>
              <a:buFont typeface="Gill Sans"/>
              <a:buAutoNum type="arabicParenBoth"/>
            </a:pPr>
            <a:r>
              <a:rPr lang="en-US" sz="2000">
                <a:latin typeface="Gill Sans"/>
                <a:ea typeface="Gill Sans"/>
                <a:cs typeface="Gill Sans"/>
                <a:sym typeface="Gill Sans"/>
              </a:rPr>
              <a:t>Driver assigns tasks in all stages to workers, and tells each task where to send output.</a:t>
            </a:r>
            <a:endParaRPr sz="2000">
              <a:latin typeface="Gill Sans"/>
              <a:ea typeface="Gill Sans"/>
              <a:cs typeface="Gill Sans"/>
              <a:sym typeface="Gill Sans"/>
            </a:endParaRPr>
          </a:p>
          <a:p>
            <a:pPr marL="457200" lvl="0" indent="-355600" algn="l" rtl="0">
              <a:lnSpc>
                <a:spcPct val="90000"/>
              </a:lnSpc>
              <a:spcBef>
                <a:spcPts val="0"/>
              </a:spcBef>
              <a:spcAft>
                <a:spcPts val="0"/>
              </a:spcAft>
              <a:buSzPts val="2000"/>
              <a:buFont typeface="Gill Sans"/>
              <a:buAutoNum type="arabicParenBoth"/>
            </a:pPr>
            <a:r>
              <a:rPr lang="en-US" sz="2000">
                <a:latin typeface="Gill Sans"/>
                <a:ea typeface="Gill Sans"/>
                <a:cs typeface="Gill Sans"/>
                <a:sym typeface="Gill Sans"/>
              </a:rPr>
              <a:t>When tasks complete, they notify output locations that data is ready.</a:t>
            </a:r>
            <a:endParaRPr sz="2000">
              <a:latin typeface="Gill Sans"/>
              <a:ea typeface="Gill Sans"/>
              <a:cs typeface="Gill Sans"/>
              <a:sym typeface="Gill Sans"/>
            </a:endParaRPr>
          </a:p>
          <a:p>
            <a:pPr marL="457200" lvl="0" indent="-355600" algn="l" rtl="0">
              <a:lnSpc>
                <a:spcPct val="90000"/>
              </a:lnSpc>
              <a:spcBef>
                <a:spcPts val="0"/>
              </a:spcBef>
              <a:spcAft>
                <a:spcPts val="0"/>
              </a:spcAft>
              <a:buSzPts val="2000"/>
              <a:buFont typeface="Gill Sans"/>
              <a:buAutoNum type="arabicParenBoth"/>
            </a:pPr>
            <a:r>
              <a:rPr lang="en-US" sz="2000">
                <a:latin typeface="Arial"/>
                <a:ea typeface="Arial"/>
                <a:cs typeface="Arial"/>
                <a:sym typeface="Arial"/>
              </a:rPr>
              <a:t>asynchronously notify driver they have completed (not shown) </a:t>
            </a:r>
            <a:endParaRPr sz="2000">
              <a:latin typeface="Arial"/>
              <a:ea typeface="Arial"/>
              <a:cs typeface="Arial"/>
              <a:sym typeface="Arial"/>
            </a:endParaRPr>
          </a:p>
          <a:p>
            <a:pPr marL="457200" lvl="0" indent="-355600" algn="l" rtl="0">
              <a:lnSpc>
                <a:spcPct val="90000"/>
              </a:lnSpc>
              <a:spcBef>
                <a:spcPts val="0"/>
              </a:spcBef>
              <a:spcAft>
                <a:spcPts val="0"/>
              </a:spcAft>
              <a:buSzPts val="2000"/>
              <a:buFont typeface="Gill Sans"/>
              <a:buAutoNum type="arabicParenBoth"/>
            </a:pPr>
            <a:r>
              <a:rPr lang="en-US" sz="2000">
                <a:latin typeface="Arial"/>
                <a:ea typeface="Arial"/>
                <a:cs typeface="Arial"/>
                <a:sym typeface="Arial"/>
              </a:rPr>
              <a:t>Tasks in next stage begin fetching input data </a:t>
            </a:r>
            <a:endParaRPr sz="2000">
              <a:latin typeface="Gill Sans"/>
              <a:ea typeface="Gill Sans"/>
              <a:cs typeface="Gill Sans"/>
              <a:sym typeface="Gill Sans"/>
            </a:endParaRPr>
          </a:p>
        </p:txBody>
      </p:sp>
      <p:sp>
        <p:nvSpPr>
          <p:cNvPr id="241" name="Google Shape;241;g54387da0c8_0_1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spTree>
    <p:extLst>
      <p:ext uri="{BB962C8B-B14F-4D97-AF65-F5344CB8AC3E}">
        <p14:creationId xmlns:p14="http://schemas.microsoft.com/office/powerpoint/2010/main" val="929910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54387da0c8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54387da0c8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So how much does this help. So this is a similar micro benchmark run before, except we are also doing a shuffle in this micro benchmark now, and the baseline here is Apache Spark. And again, this takes it on 250 milliseconds or so when done up to 128 machines. Now we also experimented with just adding, only pre-scheduling, like not doing group scheduling in this case. And that gives you some limited benefit like it usually around like 20 milliseconds benefits. But it's in combining these two techniques that were actually able to get the most out of it. So when we combine these two techniques, for the group size, let's say, 100 were able to process this boosting job with a shuffle in less than, 15 milliseconds, even at 128 machines.</a:t>
            </a:r>
            <a:endParaRPr sz="1500"/>
          </a:p>
        </p:txBody>
      </p:sp>
      <p:sp>
        <p:nvSpPr>
          <p:cNvPr id="252" name="Google Shape;252;g54387da0c8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extLst>
      <p:ext uri="{BB962C8B-B14F-4D97-AF65-F5344CB8AC3E}">
        <p14:creationId xmlns:p14="http://schemas.microsoft.com/office/powerpoint/2010/main" val="684887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54387da0c8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54387da0c8_0_20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Further on, we will then talk more about selecting group size and how some integrations can be done for optimization. We can see that, if we set the group size to 1, then we get back to batch processing. if we choose group size to infinity, then it is like Computing operating system. So by setting this group size in the middle, we sort of getting a hybrid architecture which is in between these two extremes., There are trade offs on these two extremes. One extreme we have very high overhead for execution but there's a small window for fault tolerance, and on the other hand we have low overhead, but a large window for fault tolerance. So to balance this, selecting  appropriate groups size becomes an important problem, and we looking at some techniques where we can automate this so the user doesn't need to go and select this group size. </a:t>
            </a:r>
            <a:endParaRPr sz="1500"/>
          </a:p>
        </p:txBody>
      </p:sp>
      <p:sp>
        <p:nvSpPr>
          <p:cNvPr id="262" name="Google Shape;262;g54387da0c8_0_20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extLst>
      <p:ext uri="{BB962C8B-B14F-4D97-AF65-F5344CB8AC3E}">
        <p14:creationId xmlns:p14="http://schemas.microsoft.com/office/powerpoint/2010/main" val="2026421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35</a:t>
            </a:fld>
            <a:endParaRPr lang="en-US"/>
          </a:p>
        </p:txBody>
      </p:sp>
    </p:spTree>
    <p:extLst>
      <p:ext uri="{BB962C8B-B14F-4D97-AF65-F5344CB8AC3E}">
        <p14:creationId xmlns:p14="http://schemas.microsoft.com/office/powerpoint/2010/main" val="165321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387da0c8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387da0c8_0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500"/>
              <a:t>we have this tuning algorithm, which measure the scheduling overhead, and the execution time, by group that is executed. And then based on whether the scheduling overhead is too high or too low, it can actively make some changes. So for example if we set a threshold, like, let's say if I want my overhead to be within 10% of the overall execution. Then if our overhead is greater than the threshold, we can increase the group size. If the overhead is less than the threshold, we can actually decrease the group size. </a:t>
            </a:r>
            <a:endParaRPr sz="1500"/>
          </a:p>
        </p:txBody>
      </p:sp>
      <p:sp>
        <p:nvSpPr>
          <p:cNvPr id="272" name="Google Shape;272;g54387da0c8_0_2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extLst>
      <p:ext uri="{BB962C8B-B14F-4D97-AF65-F5344CB8AC3E}">
        <p14:creationId xmlns:p14="http://schemas.microsoft.com/office/powerpoint/2010/main" val="11703711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387da0c8_0_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387da0c8_0_2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t>Also there are some optimation that can be done, within a batch or across batches and queries. For optimization within a batch, batching the computation of aggregates can provide significant performance benefit. These benefits come from using vectorized operations on CPUs or minimizing network traffic from partial merge operations. On the other hand, for optimization across batches, </a:t>
            </a:r>
            <a:r>
              <a:rPr lang="en-US" sz="1500">
                <a:latin typeface="Gill Sans"/>
                <a:ea typeface="Gill Sans"/>
                <a:cs typeface="Gill Sans"/>
                <a:sym typeface="Gill Sans"/>
              </a:rPr>
              <a:t>Metrics are aggregated at the end of a group and passed on to a query optimizer to determine if there is a better query plan.</a:t>
            </a:r>
            <a:endParaRPr sz="1500"/>
          </a:p>
        </p:txBody>
      </p:sp>
      <p:sp>
        <p:nvSpPr>
          <p:cNvPr id="282" name="Google Shape;282;g54387da0c8_0_2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extLst>
      <p:ext uri="{BB962C8B-B14F-4D97-AF65-F5344CB8AC3E}">
        <p14:creationId xmlns:p14="http://schemas.microsoft.com/office/powerpoint/2010/main" val="1202268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54387da0c8_0_2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54387da0c8_0_2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Arial"/>
                <a:ea typeface="Arial"/>
                <a:cs typeface="Arial"/>
                <a:sym typeface="Arial"/>
              </a:rPr>
              <a:t>To begin with, a quick description of the benchmark. the yahoo streaming benchmark was built to compare a number of stream processing engines and the number of events that simulates on these machines that are coming across all of the machines. It mimics running analytics on a stream of ad-impressions. </a:t>
            </a:r>
            <a:r>
              <a:rPr lang="en-US" sz="1500">
                <a:solidFill>
                  <a:srgbClr val="FF0000"/>
                </a:solidFill>
                <a:latin typeface="Arial"/>
                <a:ea typeface="Arial"/>
                <a:cs typeface="Arial"/>
                <a:sym typeface="Arial"/>
              </a:rPr>
              <a:t>A producer inserts JSON records into a stream. The benchmark then groups events into 10-second windows per ad-campaign and measures how long it takes for all events in the window to be processed after the window has ended.</a:t>
            </a:r>
            <a:r>
              <a:rPr lang="en-US" sz="1500">
                <a:latin typeface="Arial"/>
                <a:ea typeface="Arial"/>
                <a:cs typeface="Arial"/>
                <a:sym typeface="Arial"/>
              </a:rPr>
              <a:t> For example if a window ended at time </a:t>
            </a:r>
            <a:r>
              <a:rPr lang="en-US" sz="1500" i="1">
                <a:latin typeface="Arial"/>
                <a:ea typeface="Arial"/>
                <a:cs typeface="Arial"/>
                <a:sym typeface="Arial"/>
              </a:rPr>
              <a:t>A </a:t>
            </a:r>
            <a:r>
              <a:rPr lang="en-US" sz="1500">
                <a:latin typeface="Arial"/>
                <a:ea typeface="Arial"/>
                <a:cs typeface="Arial"/>
                <a:sym typeface="Arial"/>
              </a:rPr>
              <a:t>and the </a:t>
            </a:r>
            <a:r>
              <a:rPr lang="en-US" sz="1500" i="1">
                <a:latin typeface="Arial"/>
                <a:ea typeface="Arial"/>
                <a:cs typeface="Arial"/>
                <a:sym typeface="Arial"/>
              </a:rPr>
              <a:t>last event </a:t>
            </a:r>
            <a:r>
              <a:rPr lang="en-US" sz="1500">
                <a:latin typeface="Arial"/>
                <a:ea typeface="Arial"/>
                <a:cs typeface="Arial"/>
                <a:sym typeface="Arial"/>
              </a:rPr>
              <a:t>from the window was processed at time </a:t>
            </a:r>
            <a:r>
              <a:rPr lang="en-US" sz="1500" i="1">
                <a:latin typeface="Arial"/>
                <a:ea typeface="Arial"/>
                <a:cs typeface="Arial"/>
                <a:sym typeface="Arial"/>
              </a:rPr>
              <a:t>B</a:t>
            </a:r>
            <a:r>
              <a:rPr lang="en-US" sz="1500">
                <a:latin typeface="Arial"/>
                <a:ea typeface="Arial"/>
                <a:cs typeface="Arial"/>
                <a:sym typeface="Arial"/>
              </a:rPr>
              <a:t>, the processing latency for this window is said to be B-A</a:t>
            </a:r>
            <a:endParaRPr sz="1500"/>
          </a:p>
        </p:txBody>
      </p:sp>
      <p:sp>
        <p:nvSpPr>
          <p:cNvPr id="290" name="Google Shape;290;g54387da0c8_0_24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1940155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4387da0c8_0_2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4387da0c8_0_2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In the Yahoo Streaming benchmark, </a:t>
            </a:r>
            <a:r>
              <a:rPr lang="en-US" sz="1000">
                <a:latin typeface="Arial"/>
                <a:ea typeface="Arial"/>
                <a:cs typeface="Arial"/>
                <a:sym typeface="Arial"/>
              </a:rPr>
              <a:t>as the output only requires the number of events in a window we can reduce the amount of data shuffled by aggregating counters for each window on the map side.</a:t>
            </a:r>
            <a:endParaRPr/>
          </a:p>
        </p:txBody>
      </p:sp>
      <p:sp>
        <p:nvSpPr>
          <p:cNvPr id="298" name="Google Shape;298;g54387da0c8_0_2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Tree>
    <p:extLst>
      <p:ext uri="{BB962C8B-B14F-4D97-AF65-F5344CB8AC3E}">
        <p14:creationId xmlns:p14="http://schemas.microsoft.com/office/powerpoint/2010/main" val="1699419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4387da0c8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4387da0c8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a:latin typeface="Arial"/>
                <a:ea typeface="Arial"/>
                <a:cs typeface="Arial"/>
                <a:sym typeface="Arial"/>
              </a:rPr>
              <a:t>We next compare the maximum throughput that can be achieved given a latency target.</a:t>
            </a:r>
            <a:endParaRPr sz="1500">
              <a:latin typeface="Arial"/>
              <a:ea typeface="Arial"/>
              <a:cs typeface="Arial"/>
              <a:sym typeface="Arial"/>
            </a:endParaRPr>
          </a:p>
          <a:p>
            <a:pPr marL="0" lvl="0" indent="0" algn="l" rtl="0">
              <a:spcBef>
                <a:spcPts val="0"/>
              </a:spcBef>
              <a:spcAft>
                <a:spcPts val="0"/>
              </a:spcAft>
              <a:buNone/>
            </a:pPr>
            <a:endParaRPr sz="1500">
              <a:latin typeface="Arial"/>
              <a:ea typeface="Arial"/>
              <a:cs typeface="Arial"/>
              <a:sym typeface="Arial"/>
            </a:endParaRPr>
          </a:p>
          <a:p>
            <a:pPr marL="0" lvl="0" indent="0" algn="l" rtl="0">
              <a:spcBef>
                <a:spcPts val="0"/>
              </a:spcBef>
              <a:spcAft>
                <a:spcPts val="0"/>
              </a:spcAft>
              <a:buNone/>
            </a:pPr>
            <a:r>
              <a:rPr lang="en-US" sz="1500">
                <a:latin typeface="Arial"/>
                <a:ea typeface="Arial"/>
                <a:cs typeface="Arial"/>
                <a:sym typeface="Arial"/>
              </a:rPr>
              <a:t>This is because the overheads from scheduling become less important at higher latency targets and thus the benefits from Drizzle become less relevant. </a:t>
            </a:r>
            <a:endParaRPr sz="1500">
              <a:latin typeface="Arial"/>
              <a:ea typeface="Arial"/>
              <a:cs typeface="Arial"/>
              <a:sym typeface="Arial"/>
            </a:endParaRPr>
          </a:p>
        </p:txBody>
      </p:sp>
      <p:sp>
        <p:nvSpPr>
          <p:cNvPr id="308" name="Google Shape;308;g54387da0c8_0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1324554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54387da0c8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54387da0c8_0_2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500" dirty="0"/>
              <a:t>So that's in terms of performance. What about in terms of fault tolerance. With the same benchmark, the thing that is done here is we killed one of the machines at the four minute mark, which is 240 second line out here. And we try to measure how long it takes for the system to recover to the original crossing state.</a:t>
            </a:r>
            <a:endParaRPr sz="1500" dirty="0"/>
          </a:p>
          <a:p>
            <a:pPr marL="0" lvl="0" indent="0" algn="l" rtl="0">
              <a:spcBef>
                <a:spcPts val="0"/>
              </a:spcBef>
              <a:spcAft>
                <a:spcPts val="0"/>
              </a:spcAft>
              <a:buNone/>
            </a:pPr>
            <a:endParaRPr sz="1500" dirty="0"/>
          </a:p>
          <a:p>
            <a:pPr marL="0" lvl="0" indent="0" algn="l" rtl="0">
              <a:spcBef>
                <a:spcPts val="0"/>
              </a:spcBef>
              <a:spcAft>
                <a:spcPts val="0"/>
              </a:spcAft>
              <a:buClr>
                <a:schemeClr val="dk1"/>
              </a:buClr>
              <a:buSzPts val="1100"/>
              <a:buFont typeface="Arial"/>
              <a:buNone/>
            </a:pPr>
            <a:r>
              <a:rPr lang="en-US" sz="1500" dirty="0">
                <a:latin typeface="Arial"/>
                <a:ea typeface="Arial"/>
                <a:cs typeface="Arial"/>
                <a:sym typeface="Arial"/>
              </a:rPr>
              <a:t>We see that using the micro-batch model in Spark has good relative </a:t>
            </a:r>
            <a:r>
              <a:rPr lang="en-US" sz="1500" dirty="0" err="1">
                <a:latin typeface="Arial"/>
                <a:ea typeface="Arial"/>
                <a:cs typeface="Arial"/>
                <a:sym typeface="Arial"/>
              </a:rPr>
              <a:t>adaptivity</a:t>
            </a:r>
            <a:r>
              <a:rPr lang="en-US" sz="1500" dirty="0">
                <a:latin typeface="Arial"/>
                <a:ea typeface="Arial"/>
                <a:cs typeface="Arial"/>
                <a:sym typeface="Arial"/>
              </a:rPr>
              <a:t> where the latency during failure is around 3x normal processing latency and that only 1 window is affected. Drizzle has similar behavior where the latency during failure increases from around 350ms to around 1s. Similar to Spark, Drizzle’s latency also returns to normal after one window.</a:t>
            </a:r>
            <a:endParaRPr sz="15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500" dirty="0">
                <a:latin typeface="Arial"/>
                <a:ea typeface="Arial"/>
                <a:cs typeface="Arial"/>
                <a:sym typeface="Arial"/>
              </a:rPr>
              <a:t>					</a:t>
            </a:r>
            <a:endParaRPr sz="1500" dirty="0">
              <a:latin typeface="Arial"/>
              <a:ea typeface="Arial"/>
              <a:cs typeface="Arial"/>
              <a:sym typeface="Arial"/>
            </a:endParaRPr>
          </a:p>
          <a:p>
            <a:pPr marL="0" lvl="0" indent="0" algn="l" rtl="0">
              <a:spcBef>
                <a:spcPts val="0"/>
              </a:spcBef>
              <a:spcAft>
                <a:spcPts val="0"/>
              </a:spcAft>
              <a:buNone/>
            </a:pPr>
            <a:r>
              <a:rPr lang="en-US" sz="1500" dirty="0">
                <a:latin typeface="Arial"/>
                <a:ea typeface="Arial"/>
                <a:cs typeface="Arial"/>
                <a:sym typeface="Arial"/>
              </a:rPr>
              <a:t>On the other hand </a:t>
            </a:r>
            <a:r>
              <a:rPr lang="en-US" sz="1500" dirty="0" err="1">
                <a:latin typeface="Arial"/>
                <a:ea typeface="Arial"/>
                <a:cs typeface="Arial"/>
                <a:sym typeface="Arial"/>
              </a:rPr>
              <a:t>Flink</a:t>
            </a:r>
            <a:r>
              <a:rPr lang="en-US" sz="1500" dirty="0">
                <a:latin typeface="Arial"/>
                <a:ea typeface="Arial"/>
                <a:cs typeface="Arial"/>
                <a:sym typeface="Arial"/>
              </a:rPr>
              <a:t> experiences severe slowdown during failure and the latency spikes to around 18s. Most of this slow down is due to the additional coordination required to stop and restart all the operators in the topology and to restore execution from the latest checkpoint.</a:t>
            </a:r>
            <a:endParaRPr sz="1500" dirty="0"/>
          </a:p>
        </p:txBody>
      </p:sp>
      <p:sp>
        <p:nvSpPr>
          <p:cNvPr id="318" name="Google Shape;318;g54387da0c8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Tree>
    <p:extLst>
      <p:ext uri="{BB962C8B-B14F-4D97-AF65-F5344CB8AC3E}">
        <p14:creationId xmlns:p14="http://schemas.microsoft.com/office/powerpoint/2010/main" val="10389387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4387da0c8_0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4387da0c8_0_2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g54387da0c8_0_2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1707353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4387da0c8_0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4387da0c8_0_28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4387da0c8_0_28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1719357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4387da0c8_0_3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4387da0c8_0_3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54387da0c8_0_3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178129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4387da0c8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4387da0c8_0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g54387da0c8_0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extLst>
      <p:ext uri="{BB962C8B-B14F-4D97-AF65-F5344CB8AC3E}">
        <p14:creationId xmlns:p14="http://schemas.microsoft.com/office/powerpoint/2010/main" val="263153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36</a:t>
            </a:fld>
            <a:endParaRPr lang="en-US"/>
          </a:p>
        </p:txBody>
      </p:sp>
    </p:spTree>
    <p:extLst>
      <p:ext uri="{BB962C8B-B14F-4D97-AF65-F5344CB8AC3E}">
        <p14:creationId xmlns:p14="http://schemas.microsoft.com/office/powerpoint/2010/main" val="4817674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54387da0c8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54387da0c8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1" name="Google Shape;361;g54387da0c8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14106710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54387da0c8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54387da0c8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g54387da0c8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1085313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54387da0c8_0_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54387da0c8_0_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54387da0c8_0_2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extLst>
      <p:ext uri="{BB962C8B-B14F-4D97-AF65-F5344CB8AC3E}">
        <p14:creationId xmlns:p14="http://schemas.microsoft.com/office/powerpoint/2010/main" val="10872419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4387da0c8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4387da0c8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g54387da0c8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596783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37</a:t>
            </a:fld>
            <a:endParaRPr lang="en-US"/>
          </a:p>
        </p:txBody>
      </p:sp>
    </p:spTree>
    <p:extLst>
      <p:ext uri="{BB962C8B-B14F-4D97-AF65-F5344CB8AC3E}">
        <p14:creationId xmlns:p14="http://schemas.microsoft.com/office/powerpoint/2010/main" val="60253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38</a:t>
            </a:fld>
            <a:endParaRPr lang="en-US"/>
          </a:p>
        </p:txBody>
      </p:sp>
    </p:spTree>
    <p:extLst>
      <p:ext uri="{BB962C8B-B14F-4D97-AF65-F5344CB8AC3E}">
        <p14:creationId xmlns:p14="http://schemas.microsoft.com/office/powerpoint/2010/main" val="1164007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39</a:t>
            </a:fld>
            <a:endParaRPr lang="en-US"/>
          </a:p>
        </p:txBody>
      </p:sp>
    </p:spTree>
    <p:extLst>
      <p:ext uri="{BB962C8B-B14F-4D97-AF65-F5344CB8AC3E}">
        <p14:creationId xmlns:p14="http://schemas.microsoft.com/office/powerpoint/2010/main" val="95805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40</a:t>
            </a:fld>
            <a:endParaRPr lang="en-US"/>
          </a:p>
        </p:txBody>
      </p:sp>
    </p:spTree>
    <p:extLst>
      <p:ext uri="{BB962C8B-B14F-4D97-AF65-F5344CB8AC3E}">
        <p14:creationId xmlns:p14="http://schemas.microsoft.com/office/powerpoint/2010/main" val="153443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2DBF5F-E884-8D4B-8536-498293E3FBD0}" type="slidenum">
              <a:rPr lang="en-US" smtClean="0"/>
              <a:t>41</a:t>
            </a:fld>
            <a:endParaRPr lang="en-US"/>
          </a:p>
        </p:txBody>
      </p:sp>
    </p:spTree>
    <p:extLst>
      <p:ext uri="{BB962C8B-B14F-4D97-AF65-F5344CB8AC3E}">
        <p14:creationId xmlns:p14="http://schemas.microsoft.com/office/powerpoint/2010/main" val="1419745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415584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072025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4728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898849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216379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000072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2009385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409274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279660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1560677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E48B7D7-DD96-2448-B48A-E446777D6290}" type="datetimeFigureOut">
              <a:rPr kumimoji="1" lang="zh-CN" altLang="en-US" smtClean="0"/>
              <a:t>2019/3/18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94699073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8B7D7-DD96-2448-B48A-E446777D6290}" type="datetimeFigureOut">
              <a:rPr kumimoji="1" lang="zh-CN" altLang="en-US" smtClean="0"/>
              <a:t>2019/3/18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EFF921-0AA4-0D42-9202-DEDF54BE8581}" type="slidenum">
              <a:rPr kumimoji="1" lang="zh-CN" altLang="en-US" smtClean="0"/>
              <a:t>‹#›</a:t>
            </a:fld>
            <a:endParaRPr kumimoji="1" lang="zh-CN" altLang="en-US"/>
          </a:p>
        </p:txBody>
      </p:sp>
    </p:spTree>
    <p:extLst>
      <p:ext uri="{BB962C8B-B14F-4D97-AF65-F5344CB8AC3E}">
        <p14:creationId xmlns:p14="http://schemas.microsoft.com/office/powerpoint/2010/main" val="717275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databricks.com/blog/2016/07/28/continuous-applications-evolving-streaming-in-apache-spark-2-0.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884903"/>
            <a:ext cx="9144000" cy="3082260"/>
          </a:xfrm>
        </p:spPr>
        <p:txBody>
          <a:bodyPr>
            <a:normAutofit fontScale="90000"/>
          </a:bodyPr>
          <a:lstStyle/>
          <a:p>
            <a:r>
              <a:rPr lang="en-US" altLang="zh-CN" sz="5400" dirty="0" smtClean="0"/>
              <a:t/>
            </a:r>
            <a:br>
              <a:rPr lang="en-US" altLang="zh-CN" sz="5400" dirty="0" smtClean="0"/>
            </a:br>
            <a:r>
              <a:rPr lang="en-US" altLang="zh-CN" sz="5400" dirty="0"/>
              <a:t/>
            </a:r>
            <a:br>
              <a:rPr lang="en-US" altLang="zh-CN" sz="5400" dirty="0"/>
            </a:br>
            <a:r>
              <a:rPr lang="en-US" altLang="zh-CN" sz="5400" dirty="0" smtClean="0"/>
              <a:t/>
            </a:r>
            <a:br>
              <a:rPr lang="en-US" altLang="zh-CN" sz="5400" dirty="0" smtClean="0"/>
            </a:br>
            <a:r>
              <a:rPr lang="en-US" altLang="zh-CN" sz="5400" dirty="0"/>
              <a:t/>
            </a:r>
            <a:br>
              <a:rPr lang="en-US" altLang="zh-CN" sz="5400" dirty="0"/>
            </a:br>
            <a:r>
              <a:rPr lang="en-US" altLang="zh-CN" sz="5400" dirty="0" smtClean="0"/>
              <a:t/>
            </a:r>
            <a:br>
              <a:rPr lang="en-US" altLang="zh-CN" sz="5400" dirty="0" smtClean="0"/>
            </a:br>
            <a:r>
              <a:rPr lang="en-US" altLang="zh-CN" sz="5400" dirty="0"/>
              <a:t/>
            </a:r>
            <a:br>
              <a:rPr lang="en-US" altLang="zh-CN" sz="5400" dirty="0"/>
            </a:br>
            <a:r>
              <a:rPr lang="en-US" altLang="zh-CN" sz="5400" dirty="0" smtClean="0"/>
              <a:t/>
            </a:r>
            <a:br>
              <a:rPr lang="en-US" altLang="zh-CN" sz="5400" dirty="0" smtClean="0"/>
            </a:br>
            <a:r>
              <a:rPr lang="en-US" altLang="zh-CN" sz="5400" dirty="0"/>
              <a:t/>
            </a:r>
            <a:br>
              <a:rPr lang="en-US" altLang="zh-CN" sz="5400" dirty="0"/>
            </a:br>
            <a:r>
              <a:rPr lang="en-US" altLang="zh-CN" sz="5400" dirty="0" smtClean="0">
                <a:latin typeface="Gill Sans" charset="0"/>
                <a:ea typeface="Gill Sans" charset="0"/>
                <a:cs typeface="Gill Sans" charset="0"/>
              </a:rPr>
              <a:t/>
            </a:r>
            <a:br>
              <a:rPr lang="en-US" altLang="zh-CN" sz="5400" dirty="0" smtClean="0">
                <a:latin typeface="Gill Sans" charset="0"/>
                <a:ea typeface="Gill Sans" charset="0"/>
                <a:cs typeface="Gill Sans" charset="0"/>
              </a:rPr>
            </a:br>
            <a:r>
              <a:rPr lang="en-US" altLang="zh-CN" sz="5400">
                <a:latin typeface="Gill Sans" charset="0"/>
                <a:ea typeface="Gill Sans" charset="0"/>
                <a:cs typeface="Gill Sans" charset="0"/>
              </a:rPr>
              <a:t/>
            </a:r>
            <a:br>
              <a:rPr lang="en-US" altLang="zh-CN" sz="5400">
                <a:latin typeface="Gill Sans" charset="0"/>
                <a:ea typeface="Gill Sans" charset="0"/>
                <a:cs typeface="Gill Sans" charset="0"/>
              </a:rPr>
            </a:br>
            <a:r>
              <a:rPr lang="en-US" altLang="zh-CN" sz="5400" smtClean="0">
                <a:latin typeface="Gill Sans" charset="0"/>
                <a:ea typeface="Gill Sans" charset="0"/>
                <a:cs typeface="Gill Sans" charset="0"/>
              </a:rPr>
              <a:t/>
            </a:r>
            <a:br>
              <a:rPr lang="en-US" altLang="zh-CN" sz="5400" smtClean="0">
                <a:latin typeface="Gill Sans" charset="0"/>
                <a:ea typeface="Gill Sans" charset="0"/>
                <a:cs typeface="Gill Sans" charset="0"/>
              </a:rPr>
            </a:br>
            <a:r>
              <a:rPr lang="en-US" altLang="zh-CN" sz="5400">
                <a:latin typeface="Gill Sans" charset="0"/>
                <a:ea typeface="Gill Sans" charset="0"/>
                <a:cs typeface="Gill Sans" charset="0"/>
              </a:rPr>
              <a:t/>
            </a:r>
            <a:br>
              <a:rPr lang="en-US" altLang="zh-CN" sz="5400">
                <a:latin typeface="Gill Sans" charset="0"/>
                <a:ea typeface="Gill Sans" charset="0"/>
                <a:cs typeface="Gill Sans" charset="0"/>
              </a:rPr>
            </a:br>
            <a:r>
              <a:rPr lang="en-US" altLang="zh-CN" sz="5400" smtClean="0">
                <a:latin typeface="Gill Sans" charset="0"/>
                <a:ea typeface="Gill Sans" charset="0"/>
                <a:cs typeface="Gill Sans" charset="0"/>
              </a:rPr>
              <a:t/>
            </a:r>
            <a:br>
              <a:rPr lang="en-US" altLang="zh-CN" sz="5400" smtClean="0">
                <a:latin typeface="Gill Sans" charset="0"/>
                <a:ea typeface="Gill Sans" charset="0"/>
                <a:cs typeface="Gill Sans" charset="0"/>
              </a:rPr>
            </a:br>
            <a:r>
              <a:rPr lang="en-US" altLang="zh-CN" sz="5400" smtClean="0">
                <a:latin typeface="Gill Sans" charset="0"/>
                <a:ea typeface="Gill Sans" charset="0"/>
                <a:cs typeface="Gill Sans" charset="0"/>
              </a:rPr>
              <a:t>Discretized </a:t>
            </a:r>
            <a:r>
              <a:rPr lang="en-US" altLang="zh-CN" sz="5400" dirty="0">
                <a:latin typeface="Gill Sans" charset="0"/>
                <a:ea typeface="Gill Sans" charset="0"/>
                <a:cs typeface="Gill Sans" charset="0"/>
              </a:rPr>
              <a:t>Streams: Fault-Tolerant Streaming Computation at Scale </a:t>
            </a:r>
            <a:r>
              <a:rPr lang="en-US" altLang="zh-CN" sz="5400" dirty="0"/>
              <a:t/>
            </a:r>
            <a:br>
              <a:rPr lang="en-US" altLang="zh-CN" sz="5400" dirty="0"/>
            </a:b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p:txBody>
          <a:bodyPr>
            <a:normAutofit lnSpcReduction="10000"/>
          </a:bodyPr>
          <a:lstStyle/>
          <a:p>
            <a:r>
              <a:rPr lang="en-US" altLang="zh-CN" dirty="0" err="1">
                <a:latin typeface="Gill Sans" charset="0"/>
                <a:ea typeface="Gill Sans" charset="0"/>
                <a:cs typeface="Gill Sans" charset="0"/>
              </a:rPr>
              <a:t>Matei</a:t>
            </a:r>
            <a:r>
              <a:rPr lang="en-US" altLang="zh-CN" dirty="0">
                <a:latin typeface="Gill Sans" charset="0"/>
                <a:ea typeface="Gill Sans" charset="0"/>
                <a:cs typeface="Gill Sans" charset="0"/>
              </a:rPr>
              <a:t> </a:t>
            </a:r>
            <a:r>
              <a:rPr lang="en-US" altLang="zh-CN" dirty="0" err="1">
                <a:latin typeface="Gill Sans" charset="0"/>
                <a:ea typeface="Gill Sans" charset="0"/>
                <a:cs typeface="Gill Sans" charset="0"/>
              </a:rPr>
              <a:t>Zaharia</a:t>
            </a:r>
            <a:r>
              <a:rPr lang="en-US" altLang="zh-CN" dirty="0">
                <a:latin typeface="Gill Sans" charset="0"/>
                <a:ea typeface="Gill Sans" charset="0"/>
                <a:cs typeface="Gill Sans" charset="0"/>
              </a:rPr>
              <a:t>, </a:t>
            </a:r>
            <a:r>
              <a:rPr lang="en-US" altLang="zh-CN" dirty="0" err="1">
                <a:latin typeface="Gill Sans" charset="0"/>
                <a:ea typeface="Gill Sans" charset="0"/>
                <a:cs typeface="Gill Sans" charset="0"/>
              </a:rPr>
              <a:t>Tathagata</a:t>
            </a:r>
            <a:r>
              <a:rPr lang="en-US" altLang="zh-CN" dirty="0">
                <a:latin typeface="Gill Sans" charset="0"/>
                <a:ea typeface="Gill Sans" charset="0"/>
                <a:cs typeface="Gill Sans" charset="0"/>
              </a:rPr>
              <a:t> Das, </a:t>
            </a:r>
            <a:r>
              <a:rPr lang="en-US" altLang="zh-CN" dirty="0" err="1">
                <a:latin typeface="Gill Sans" charset="0"/>
                <a:ea typeface="Gill Sans" charset="0"/>
                <a:cs typeface="Gill Sans" charset="0"/>
              </a:rPr>
              <a:t>Haoyuan</a:t>
            </a:r>
            <a:r>
              <a:rPr lang="en-US" altLang="zh-CN" dirty="0">
                <a:latin typeface="Gill Sans" charset="0"/>
                <a:ea typeface="Gill Sans" charset="0"/>
                <a:cs typeface="Gill Sans" charset="0"/>
              </a:rPr>
              <a:t> Li, Timothy Hunter, Scott </a:t>
            </a:r>
            <a:r>
              <a:rPr lang="en-US" altLang="zh-CN" dirty="0" err="1">
                <a:latin typeface="Gill Sans" charset="0"/>
                <a:ea typeface="Gill Sans" charset="0"/>
                <a:cs typeface="Gill Sans" charset="0"/>
              </a:rPr>
              <a:t>Shenker</a:t>
            </a:r>
            <a:r>
              <a:rPr lang="en-US" altLang="zh-CN" dirty="0">
                <a:latin typeface="Gill Sans" charset="0"/>
                <a:ea typeface="Gill Sans" charset="0"/>
                <a:cs typeface="Gill Sans" charset="0"/>
              </a:rPr>
              <a:t>, Ion </a:t>
            </a:r>
            <a:r>
              <a:rPr lang="en-US" altLang="zh-CN" dirty="0" err="1">
                <a:latin typeface="Gill Sans" charset="0"/>
                <a:ea typeface="Gill Sans" charset="0"/>
                <a:cs typeface="Gill Sans" charset="0"/>
              </a:rPr>
              <a:t>Stoica</a:t>
            </a:r>
            <a:r>
              <a:rPr lang="en-US" altLang="zh-CN" dirty="0">
                <a:latin typeface="Gill Sans" charset="0"/>
                <a:ea typeface="Gill Sans" charset="0"/>
                <a:cs typeface="Gill Sans" charset="0"/>
              </a:rPr>
              <a:t> </a:t>
            </a:r>
            <a:endParaRPr lang="en-US" altLang="zh-CN" dirty="0" smtClean="0">
              <a:latin typeface="Gill Sans" charset="0"/>
              <a:ea typeface="Gill Sans" charset="0"/>
              <a:cs typeface="Gill Sans" charset="0"/>
            </a:endParaRPr>
          </a:p>
          <a:p>
            <a:endParaRPr lang="en-US" altLang="zh-CN" dirty="0">
              <a:latin typeface="Gill Sans" charset="0"/>
              <a:ea typeface="Gill Sans" charset="0"/>
              <a:cs typeface="Gill Sans" charset="0"/>
            </a:endParaRPr>
          </a:p>
          <a:p>
            <a:r>
              <a:rPr lang="en-US" altLang="zh-CN" dirty="0" smtClean="0">
                <a:latin typeface="Gill Sans" charset="0"/>
                <a:ea typeface="Gill Sans" charset="0"/>
                <a:cs typeface="Gill Sans" charset="0"/>
              </a:rPr>
              <a:t>Presenter: Keyu Chen</a:t>
            </a:r>
            <a:endParaRPr lang="en-US" altLang="zh-CN" dirty="0">
              <a:latin typeface="Gill Sans" charset="0"/>
              <a:ea typeface="Gill Sans" charset="0"/>
              <a:cs typeface="Gill Sans" charset="0"/>
            </a:endParaRPr>
          </a:p>
          <a:p>
            <a:endParaRPr kumimoji="1" lang="zh-CN" altLang="en-US" dirty="0"/>
          </a:p>
        </p:txBody>
      </p:sp>
    </p:spTree>
    <p:extLst>
      <p:ext uri="{BB962C8B-B14F-4D97-AF65-F5344CB8AC3E}">
        <p14:creationId xmlns:p14="http://schemas.microsoft.com/office/powerpoint/2010/main" val="150796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Recovery Schemes- Upstream Backup</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fontScale="85000" lnSpcReduction="10000"/>
          </a:bodyPr>
          <a:lstStyle/>
          <a:p>
            <a:pPr marL="342900" indent="-342900" algn="l">
              <a:buFont typeface="Arial" charset="0"/>
              <a:buChar char="•"/>
            </a:pPr>
            <a:r>
              <a:rPr lang="en-US" altLang="zh-CN" sz="3200" dirty="0" smtClean="0">
                <a:latin typeface="Gill Sans" charset="0"/>
                <a:ea typeface="Gill Sans" charset="0"/>
                <a:cs typeface="Gill Sans" charset="0"/>
              </a:rPr>
              <a:t>Each node retains a copy of the messages it sent since some checkpoint</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When a node fails,  a standby machine takes over its role, and parents reply messages to this standby </a:t>
            </a:r>
          </a:p>
          <a:p>
            <a:pPr marL="342900" indent="-342900" algn="l">
              <a:buFont typeface="Arial" charset="0"/>
              <a:buChar char="•"/>
            </a:pPr>
            <a:endParaRPr kumimoji="1" lang="en-US" altLang="zh-CN" sz="2800" dirty="0">
              <a:latin typeface="Gill Sans" charset="0"/>
              <a:ea typeface="Gill Sans" charset="0"/>
              <a:cs typeface="Gill Sans" charset="0"/>
            </a:endParaRPr>
          </a:p>
          <a:p>
            <a:pPr marL="342900" indent="-342900" algn="l">
              <a:buFont typeface="Arial" charset="0"/>
              <a:buChar char="•"/>
            </a:pPr>
            <a:r>
              <a:rPr kumimoji="1" lang="en-US" altLang="zh-CN" sz="2800" dirty="0" smtClean="0">
                <a:solidFill>
                  <a:srgbClr val="0070C0"/>
                </a:solidFill>
                <a:latin typeface="Gill Sans" charset="0"/>
                <a:ea typeface="Gill Sans" charset="0"/>
                <a:cs typeface="Gill Sans" charset="0"/>
              </a:rPr>
              <a:t>Incurs high recovery times, because a single node must re-compute the lost state by running data through serial operator</a:t>
            </a:r>
          </a:p>
        </p:txBody>
      </p:sp>
      <p:pic>
        <p:nvPicPr>
          <p:cNvPr id="7" name="图片 6"/>
          <p:cNvPicPr>
            <a:picLocks noChangeAspect="1"/>
          </p:cNvPicPr>
          <p:nvPr/>
        </p:nvPicPr>
        <p:blipFill>
          <a:blip r:embed="rId2"/>
          <a:stretch>
            <a:fillRect/>
          </a:stretch>
        </p:blipFill>
        <p:spPr>
          <a:xfrm>
            <a:off x="1095375" y="2091044"/>
            <a:ext cx="5897171" cy="3193414"/>
          </a:xfrm>
          <a:prstGeom prst="rect">
            <a:avLst/>
          </a:prstGeom>
        </p:spPr>
      </p:pic>
      <p:pic>
        <p:nvPicPr>
          <p:cNvPr id="8" name="图片 7"/>
          <p:cNvPicPr>
            <a:picLocks noChangeAspect="1"/>
          </p:cNvPicPr>
          <p:nvPr/>
        </p:nvPicPr>
        <p:blipFill>
          <a:blip r:embed="rId3"/>
          <a:stretch>
            <a:fillRect/>
          </a:stretch>
        </p:blipFill>
        <p:spPr>
          <a:xfrm>
            <a:off x="1615282" y="5284458"/>
            <a:ext cx="4495800" cy="419100"/>
          </a:xfrm>
          <a:prstGeom prst="rect">
            <a:avLst/>
          </a:prstGeom>
        </p:spPr>
      </p:pic>
    </p:spTree>
    <p:extLst>
      <p:ext uri="{BB962C8B-B14F-4D97-AF65-F5344CB8AC3E}">
        <p14:creationId xmlns:p14="http://schemas.microsoft.com/office/powerpoint/2010/main" val="17476369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a:latin typeface="Gill Sans" charset="0"/>
                <a:ea typeface="Gill Sans" charset="0"/>
                <a:cs typeface="Gill Sans" charset="0"/>
              </a:rPr>
              <a:t>D-Streams </a:t>
            </a:r>
            <a:r>
              <a:rPr lang="en-US" altLang="zh-CN" sz="4800" dirty="0" smtClean="0">
                <a:latin typeface="Gill Sans" charset="0"/>
                <a:ea typeface="Gill Sans" charset="0"/>
                <a:cs typeface="Gill Sans" charset="0"/>
              </a:rPr>
              <a:t>processing model</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fontScale="85000" lnSpcReduction="20000"/>
          </a:bodyPr>
          <a:lstStyle/>
          <a:p>
            <a:pPr marL="342900" indent="-342900" algn="l">
              <a:buFont typeface="Arial" charset="0"/>
              <a:buChar char="•"/>
            </a:pPr>
            <a:r>
              <a:rPr lang="en-US" altLang="zh-CN" sz="3200" dirty="0" smtClean="0">
                <a:latin typeface="Gill Sans" charset="0"/>
                <a:ea typeface="Gill Sans" charset="0"/>
                <a:cs typeface="Gill Sans" charset="0"/>
              </a:rPr>
              <a:t>In each time interval, the records that arrive are stored reliably across the cluster to form an immutable, partitioned dataset</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Being processed via deterministic parallel operations to compute other distributed datasets</a:t>
            </a:r>
          </a:p>
          <a:p>
            <a:pPr marL="342900" indent="-342900" algn="l">
              <a:buFont typeface="Arial" charset="0"/>
              <a:buChar char="•"/>
            </a:pPr>
            <a:endParaRPr kumimoji="1" lang="en-US" altLang="zh-CN" sz="2800" dirty="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These datasets represent program output or state to pass to next interval</a:t>
            </a:r>
            <a:endParaRPr kumimoji="1" lang="en-US" altLang="zh-CN" sz="2800" dirty="0">
              <a:latin typeface="Gill Sans" charset="0"/>
              <a:ea typeface="Gill Sans" charset="0"/>
              <a:cs typeface="Gill Sans" charset="0"/>
            </a:endParaRPr>
          </a:p>
        </p:txBody>
      </p:sp>
      <p:pic>
        <p:nvPicPr>
          <p:cNvPr id="3" name="图片 2"/>
          <p:cNvPicPr>
            <a:picLocks noChangeAspect="1"/>
          </p:cNvPicPr>
          <p:nvPr/>
        </p:nvPicPr>
        <p:blipFill>
          <a:blip r:embed="rId2"/>
          <a:stretch>
            <a:fillRect/>
          </a:stretch>
        </p:blipFill>
        <p:spPr>
          <a:xfrm>
            <a:off x="606425" y="1812925"/>
            <a:ext cx="6464300" cy="3403600"/>
          </a:xfrm>
          <a:prstGeom prst="rect">
            <a:avLst/>
          </a:prstGeom>
        </p:spPr>
      </p:pic>
      <p:pic>
        <p:nvPicPr>
          <p:cNvPr id="4" name="图片 3"/>
          <p:cNvPicPr>
            <a:picLocks noChangeAspect="1"/>
          </p:cNvPicPr>
          <p:nvPr/>
        </p:nvPicPr>
        <p:blipFill>
          <a:blip r:embed="rId3"/>
          <a:stretch>
            <a:fillRect/>
          </a:stretch>
        </p:blipFill>
        <p:spPr>
          <a:xfrm>
            <a:off x="2255836" y="5216525"/>
            <a:ext cx="2908300" cy="368300"/>
          </a:xfrm>
          <a:prstGeom prst="rect">
            <a:avLst/>
          </a:prstGeom>
        </p:spPr>
      </p:pic>
    </p:spTree>
    <p:extLst>
      <p:ext uri="{BB962C8B-B14F-4D97-AF65-F5344CB8AC3E}">
        <p14:creationId xmlns:p14="http://schemas.microsoft.com/office/powerpoint/2010/main" val="1984492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Batch processing engine </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Divide the data stream into one second batches and store them as RDDs (resilient distributed datasets)</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Invoke RDD transformations like map and reduce to process RDDs</a:t>
            </a:r>
          </a:p>
          <a:p>
            <a:pPr marL="342900" indent="-342900" algn="l">
              <a:buFont typeface="Arial" charset="0"/>
              <a:buChar char="•"/>
            </a:pPr>
            <a:endParaRPr kumimoji="1" lang="en-US" altLang="zh-CN" sz="2800" dirty="0">
              <a:latin typeface="Gill Sans" charset="0"/>
              <a:ea typeface="Gill Sans" charset="0"/>
              <a:cs typeface="Gill Sans" charset="0"/>
            </a:endParaRPr>
          </a:p>
        </p:txBody>
      </p:sp>
      <p:pic>
        <p:nvPicPr>
          <p:cNvPr id="5" name="图片 4"/>
          <p:cNvPicPr>
            <a:picLocks noChangeAspect="1"/>
          </p:cNvPicPr>
          <p:nvPr/>
        </p:nvPicPr>
        <p:blipFill>
          <a:blip r:embed="rId2"/>
          <a:stretch>
            <a:fillRect/>
          </a:stretch>
        </p:blipFill>
        <p:spPr>
          <a:xfrm>
            <a:off x="1095375" y="1511319"/>
            <a:ext cx="5348288" cy="3705206"/>
          </a:xfrm>
          <a:prstGeom prst="rect">
            <a:avLst/>
          </a:prstGeom>
        </p:spPr>
      </p:pic>
      <p:pic>
        <p:nvPicPr>
          <p:cNvPr id="7" name="图片 6"/>
          <p:cNvPicPr>
            <a:picLocks noChangeAspect="1"/>
          </p:cNvPicPr>
          <p:nvPr/>
        </p:nvPicPr>
        <p:blipFill>
          <a:blip r:embed="rId3"/>
          <a:stretch>
            <a:fillRect/>
          </a:stretch>
        </p:blipFill>
        <p:spPr>
          <a:xfrm>
            <a:off x="1383506" y="5216525"/>
            <a:ext cx="5092700" cy="355600"/>
          </a:xfrm>
          <a:prstGeom prst="rect">
            <a:avLst/>
          </a:prstGeom>
        </p:spPr>
      </p:pic>
    </p:spTree>
    <p:extLst>
      <p:ext uri="{BB962C8B-B14F-4D97-AF65-F5344CB8AC3E}">
        <p14:creationId xmlns:p14="http://schemas.microsoft.com/office/powerpoint/2010/main" val="1959995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a:latin typeface="Gill Sans" charset="0"/>
                <a:ea typeface="Gill Sans" charset="0"/>
                <a:cs typeface="Gill Sans" charset="0"/>
              </a:rPr>
              <a:t>Recovery Schemes- </a:t>
            </a:r>
            <a:r>
              <a:rPr lang="en-US" altLang="zh-CN" sz="4800" dirty="0" smtClean="0">
                <a:latin typeface="Gill Sans" charset="0"/>
                <a:ea typeface="Gill Sans" charset="0"/>
                <a:cs typeface="Gill Sans" charset="0"/>
              </a:rPr>
              <a:t>Lineage</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When a node fails, it re-computes the RDD partitions that were on it </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Periodically checkpoints state RDDs to prevent infinite re-computation</a:t>
            </a:r>
          </a:p>
          <a:p>
            <a:pPr marL="342900" indent="-342900" algn="l">
              <a:buFont typeface="Arial" charset="0"/>
              <a:buChar char="•"/>
            </a:pPr>
            <a:endParaRPr kumimoji="1" lang="en-US" altLang="zh-CN" sz="2800" dirty="0">
              <a:latin typeface="Gill Sans" charset="0"/>
              <a:ea typeface="Gill Sans" charset="0"/>
              <a:cs typeface="Gill Sans" charset="0"/>
            </a:endParaRPr>
          </a:p>
        </p:txBody>
      </p:sp>
      <p:pic>
        <p:nvPicPr>
          <p:cNvPr id="3" name="图片 2"/>
          <p:cNvPicPr>
            <a:picLocks noChangeAspect="1"/>
          </p:cNvPicPr>
          <p:nvPr/>
        </p:nvPicPr>
        <p:blipFill>
          <a:blip r:embed="rId2"/>
          <a:stretch>
            <a:fillRect/>
          </a:stretch>
        </p:blipFill>
        <p:spPr>
          <a:xfrm>
            <a:off x="829468" y="1704975"/>
            <a:ext cx="5829300" cy="3975100"/>
          </a:xfrm>
          <a:prstGeom prst="rect">
            <a:avLst/>
          </a:prstGeom>
        </p:spPr>
      </p:pic>
      <p:pic>
        <p:nvPicPr>
          <p:cNvPr id="4" name="图片 3"/>
          <p:cNvPicPr>
            <a:picLocks noChangeAspect="1"/>
          </p:cNvPicPr>
          <p:nvPr/>
        </p:nvPicPr>
        <p:blipFill>
          <a:blip r:embed="rId3"/>
          <a:stretch>
            <a:fillRect/>
          </a:stretch>
        </p:blipFill>
        <p:spPr>
          <a:xfrm>
            <a:off x="2378075" y="5702300"/>
            <a:ext cx="3035300" cy="368300"/>
          </a:xfrm>
          <a:prstGeom prst="rect">
            <a:avLst/>
          </a:prstGeom>
        </p:spPr>
      </p:pic>
    </p:spTree>
    <p:extLst>
      <p:ext uri="{BB962C8B-B14F-4D97-AF65-F5344CB8AC3E}">
        <p14:creationId xmlns:p14="http://schemas.microsoft.com/office/powerpoint/2010/main" val="20100915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Compare D-Stream with Continuous</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Continuous operator systems have smaller latency</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r>
              <a:rPr lang="en-US" altLang="zh-CN" sz="3200" dirty="0" smtClean="0">
                <a:latin typeface="Gill Sans" charset="0"/>
                <a:ea typeface="Gill Sans" charset="0"/>
                <a:cs typeface="Gill Sans" charset="0"/>
              </a:rPr>
              <a:t>D-Streams handles fault and straggler recovery better</a:t>
            </a:r>
            <a:endParaRPr kumimoji="1" lang="en-US" altLang="zh-CN" sz="2800" dirty="0" smtClean="0">
              <a:latin typeface="Gill Sans" charset="0"/>
              <a:ea typeface="Gill Sans" charset="0"/>
              <a:cs typeface="Gill Sans" charset="0"/>
            </a:endParaRPr>
          </a:p>
          <a:p>
            <a:pPr marL="342900" indent="-342900" algn="l">
              <a:buFont typeface="Arial" charset="0"/>
              <a:buChar char="•"/>
            </a:pPr>
            <a:endParaRPr kumimoji="1" lang="en-US" altLang="zh-CN" sz="3200" dirty="0" smtClean="0">
              <a:latin typeface="Gill Sans" charset="0"/>
              <a:ea typeface="Gill Sans" charset="0"/>
              <a:cs typeface="Gill Sans" charset="0"/>
            </a:endParaRPr>
          </a:p>
        </p:txBody>
      </p:sp>
      <p:pic>
        <p:nvPicPr>
          <p:cNvPr id="3" name="图片 2"/>
          <p:cNvPicPr>
            <a:picLocks noChangeAspect="1"/>
          </p:cNvPicPr>
          <p:nvPr/>
        </p:nvPicPr>
        <p:blipFill>
          <a:blip r:embed="rId2"/>
          <a:stretch>
            <a:fillRect/>
          </a:stretch>
        </p:blipFill>
        <p:spPr>
          <a:xfrm>
            <a:off x="874713" y="1490542"/>
            <a:ext cx="5983287" cy="5028755"/>
          </a:xfrm>
          <a:prstGeom prst="rect">
            <a:avLst/>
          </a:prstGeom>
        </p:spPr>
      </p:pic>
    </p:spTree>
    <p:extLst>
      <p:ext uri="{BB962C8B-B14F-4D97-AF65-F5344CB8AC3E}">
        <p14:creationId xmlns:p14="http://schemas.microsoft.com/office/powerpoint/2010/main" val="8498757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Two powerful recovery techniques</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Parallel Recovery</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3" name="文本框 2"/>
          <p:cNvSpPr txBox="1"/>
          <p:nvPr/>
        </p:nvSpPr>
        <p:spPr>
          <a:xfrm>
            <a:off x="1543050" y="2557463"/>
            <a:ext cx="9786938" cy="4185761"/>
          </a:xfrm>
          <a:prstGeom prst="rect">
            <a:avLst/>
          </a:prstGeom>
          <a:noFill/>
        </p:spPr>
        <p:txBody>
          <a:bodyPr wrap="square" rtlCol="0">
            <a:spAutoFit/>
          </a:bodyPr>
          <a:lstStyle/>
          <a:p>
            <a:pPr marL="342900" indent="-342900">
              <a:buFont typeface="+mj-lt"/>
              <a:buAutoNum type="arabicPeriod"/>
            </a:pPr>
            <a:r>
              <a:rPr kumimoji="1" lang="en-US" altLang="zh-CN" sz="2800" dirty="0" smtClean="0">
                <a:latin typeface="Gill Sans" charset="0"/>
                <a:ea typeface="Gill Sans" charset="0"/>
                <a:cs typeface="Gill Sans" charset="0"/>
              </a:rPr>
              <a:t>When a node fails, D-Streams allow the state RDD partitions to be recomputed in parallel on other nodes</a:t>
            </a:r>
          </a:p>
          <a:p>
            <a:pPr marL="342900" indent="-342900">
              <a:buFont typeface="+mj-lt"/>
              <a:buAutoNum type="arabicPeriod"/>
            </a:pP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The system periodically checkpoints some of the state RDDs, by synchronously replicating them to other worker nodes</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8851160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Two powerful recovery techniques</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Parallel Recovery</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pic>
        <p:nvPicPr>
          <p:cNvPr id="4" name="图片 3"/>
          <p:cNvPicPr>
            <a:picLocks noChangeAspect="1"/>
          </p:cNvPicPr>
          <p:nvPr/>
        </p:nvPicPr>
        <p:blipFill>
          <a:blip r:embed="rId2"/>
          <a:stretch>
            <a:fillRect/>
          </a:stretch>
        </p:blipFill>
        <p:spPr>
          <a:xfrm>
            <a:off x="1095375" y="2200276"/>
            <a:ext cx="6464300" cy="4343400"/>
          </a:xfrm>
          <a:prstGeom prst="rect">
            <a:avLst/>
          </a:prstGeom>
        </p:spPr>
      </p:pic>
      <p:sp>
        <p:nvSpPr>
          <p:cNvPr id="7" name="副标题 2"/>
          <p:cNvSpPr txBox="1">
            <a:spLocks/>
          </p:cNvSpPr>
          <p:nvPr/>
        </p:nvSpPr>
        <p:spPr>
          <a:xfrm>
            <a:off x="7559675" y="1883727"/>
            <a:ext cx="4414840" cy="4471036"/>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altLang="zh-CN" sz="3200" dirty="0" smtClean="0">
                <a:latin typeface="Gill Sans" charset="0"/>
                <a:ea typeface="Gill Sans" charset="0"/>
                <a:cs typeface="Gill Sans" charset="0"/>
              </a:rPr>
              <a:t>It takes a long time to catch up at high loads because new records continue to arrive while it is rebuilding old state</a:t>
            </a:r>
          </a:p>
          <a:p>
            <a:pPr marL="342900" indent="-342900" algn="l">
              <a:buFont typeface="Arial" charset="0"/>
              <a:buChar char="•"/>
            </a:pPr>
            <a:endParaRPr lang="en-US" altLang="zh-CN" sz="3200" dirty="0" smtClean="0">
              <a:latin typeface="Gill Sans" charset="0"/>
              <a:ea typeface="Gill Sans" charset="0"/>
              <a:cs typeface="Gill Sans" charset="0"/>
            </a:endParaRPr>
          </a:p>
          <a:p>
            <a:pPr marL="342900" indent="-342900" algn="l">
              <a:buFont typeface="Arial" charset="0"/>
              <a:buChar char="•"/>
            </a:pPr>
            <a:r>
              <a:rPr lang="en-US" altLang="zh-CN" sz="3200" dirty="0" smtClean="0">
                <a:latin typeface="Gill Sans" charset="0"/>
                <a:ea typeface="Gill Sans" charset="0"/>
                <a:cs typeface="Gill Sans" charset="0"/>
              </a:rPr>
              <a:t>With more nodes, parallel recovery catches up much faster than upstream backup</a:t>
            </a:r>
            <a:br>
              <a:rPr lang="en-US" altLang="zh-CN" sz="3200" dirty="0" smtClean="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Tree>
    <p:extLst>
      <p:ext uri="{BB962C8B-B14F-4D97-AF65-F5344CB8AC3E}">
        <p14:creationId xmlns:p14="http://schemas.microsoft.com/office/powerpoint/2010/main" val="1872752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Two powerful recovery techniques</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Straggler Mitigation</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3" name="文本框 2"/>
          <p:cNvSpPr txBox="1"/>
          <p:nvPr/>
        </p:nvSpPr>
        <p:spPr>
          <a:xfrm>
            <a:off x="1543050" y="2557463"/>
            <a:ext cx="9786938" cy="4185761"/>
          </a:xfrm>
          <a:prstGeom prst="rect">
            <a:avLst/>
          </a:prstGeom>
          <a:noFill/>
        </p:spPr>
        <p:txBody>
          <a:bodyPr wrap="square" rtlCol="0">
            <a:spAutoFit/>
          </a:bodyPr>
          <a:lstStyle/>
          <a:p>
            <a:pPr marL="342900" indent="-342900">
              <a:buFont typeface="+mj-lt"/>
              <a:buAutoNum type="arabicPeriod"/>
            </a:pPr>
            <a:r>
              <a:rPr kumimoji="1" lang="en-US" altLang="zh-CN" sz="2800" dirty="0" smtClean="0">
                <a:latin typeface="Gill Sans" charset="0"/>
                <a:ea typeface="Gill Sans" charset="0"/>
                <a:cs typeface="Gill Sans" charset="0"/>
              </a:rPr>
              <a:t>Run speculative backup copies of slow tasks like batch systems</a:t>
            </a:r>
          </a:p>
          <a:p>
            <a:pPr marL="342900" indent="-342900">
              <a:buFont typeface="+mj-lt"/>
              <a:buAutoNum type="arabicPeriod"/>
            </a:pP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Whenever a task runs more than 1.4x longer than the median task, we mark it as slow. We use this simple threshold to detect stragglers</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696849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Performance</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Three applications</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3" name="文本框 2"/>
          <p:cNvSpPr txBox="1"/>
          <p:nvPr/>
        </p:nvSpPr>
        <p:spPr>
          <a:xfrm>
            <a:off x="1543050" y="2557463"/>
            <a:ext cx="9786938" cy="3908762"/>
          </a:xfrm>
          <a:prstGeom prst="rect">
            <a:avLst/>
          </a:prstGeom>
          <a:noFill/>
        </p:spPr>
        <p:txBody>
          <a:bodyPr wrap="square" rtlCol="0">
            <a:spAutoFit/>
          </a:bodyPr>
          <a:lstStyle/>
          <a:p>
            <a:pPr marL="342900" indent="-342900">
              <a:buFont typeface="+mj-lt"/>
              <a:buAutoNum type="arabicPeriod"/>
            </a:pPr>
            <a:r>
              <a:rPr kumimoji="1" lang="en-US" altLang="zh-CN" sz="2800" dirty="0" smtClean="0">
                <a:latin typeface="Gill Sans" charset="0"/>
                <a:ea typeface="Gill Sans" charset="0"/>
                <a:cs typeface="Gill Sans" charset="0"/>
              </a:rPr>
              <a:t>Grep: Find the number of input strings matching a pattern</a:t>
            </a: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Word-Count: Perform a sliding window count over 30s</a:t>
            </a:r>
          </a:p>
          <a:p>
            <a:pPr marL="342900" indent="-342900">
              <a:buFont typeface="+mj-lt"/>
              <a:buAutoNum type="arabicPeriod"/>
            </a:pPr>
            <a:endParaRPr kumimoji="1" lang="en-US" altLang="zh-CN" sz="2800" dirty="0">
              <a:latin typeface="Gill Sans" charset="0"/>
              <a:ea typeface="Gill Sans" charset="0"/>
              <a:cs typeface="Gill Sans" charset="0"/>
            </a:endParaRPr>
          </a:p>
          <a:p>
            <a:pPr marL="342900" indent="-342900">
              <a:buFont typeface="+mj-lt"/>
              <a:buAutoNum type="arabicPeriod"/>
            </a:pPr>
            <a:r>
              <a:rPr kumimoji="1" lang="en-US" altLang="zh-CN" sz="2800" dirty="0" err="1" smtClean="0">
                <a:latin typeface="Gill Sans" charset="0"/>
                <a:ea typeface="Gill Sans" charset="0"/>
                <a:cs typeface="Gill Sans" charset="0"/>
              </a:rPr>
              <a:t>TopKCount</a:t>
            </a:r>
            <a:r>
              <a:rPr kumimoji="1" lang="en-US" altLang="zh-CN" sz="2800" dirty="0" smtClean="0">
                <a:latin typeface="Gill Sans" charset="0"/>
                <a:ea typeface="Gill Sans" charset="0"/>
                <a:cs typeface="Gill Sans" charset="0"/>
              </a:rPr>
              <a:t>: Find the k most frequent words over past 30s</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3526647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Performance</a:t>
            </a:r>
            <a:r>
              <a:rPr lang="en-US" altLang="zh-CN" dirty="0" smtClean="0"/>
              <a:t/>
            </a:r>
            <a:br>
              <a:rPr lang="en-US" altLang="zh-CN" dirty="0" smtClean="0"/>
            </a:br>
            <a:endParaRPr kumimoji="1" lang="zh-CN" altLang="en-US" dirty="0"/>
          </a:p>
        </p:txBody>
      </p:sp>
      <p:pic>
        <p:nvPicPr>
          <p:cNvPr id="5" name="图片 4"/>
          <p:cNvPicPr>
            <a:picLocks noChangeAspect="1"/>
          </p:cNvPicPr>
          <p:nvPr/>
        </p:nvPicPr>
        <p:blipFill>
          <a:blip r:embed="rId2"/>
          <a:stretch>
            <a:fillRect/>
          </a:stretch>
        </p:blipFill>
        <p:spPr>
          <a:xfrm>
            <a:off x="604838" y="2071999"/>
            <a:ext cx="6605623" cy="3598862"/>
          </a:xfrm>
          <a:prstGeom prst="rect">
            <a:avLst/>
          </a:prstGeom>
        </p:spPr>
      </p:pic>
      <p:sp>
        <p:nvSpPr>
          <p:cNvPr id="7" name="副标题 2"/>
          <p:cNvSpPr>
            <a:spLocks noGrp="1"/>
          </p:cNvSpPr>
          <p:nvPr>
            <p:ph type="subTitle" idx="1"/>
          </p:nvPr>
        </p:nvSpPr>
        <p:spPr>
          <a:xfrm>
            <a:off x="7277098" y="1426526"/>
            <a:ext cx="4814889" cy="4471036"/>
          </a:xfrm>
        </p:spPr>
        <p:txBody>
          <a:bodyPr>
            <a:normAutofit lnSpcReduction="10000"/>
          </a:bodyPr>
          <a:lstStyle/>
          <a:p>
            <a:pPr marL="342900" indent="-342900" algn="l">
              <a:buFont typeface="Arial" charset="0"/>
              <a:buChar char="•"/>
            </a:pPr>
            <a:r>
              <a:rPr lang="en-US" altLang="zh-CN" sz="3200" dirty="0" smtClean="0">
                <a:latin typeface="Gill Sans" charset="0"/>
                <a:ea typeface="Gill Sans" charset="0"/>
                <a:cs typeface="Gill Sans" charset="0"/>
              </a:rPr>
              <a:t>Scales nearly linearly to 100 nodes</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Process up to 6 GB/s at 2s latency for Grep, or 2.3 GB/s for the other more CPU-intensive jobs</a:t>
            </a:r>
          </a:p>
          <a:p>
            <a:pPr marL="342900" indent="-342900" algn="l">
              <a:buFont typeface="Arial" charset="0"/>
              <a:buChar char="•"/>
            </a:pPr>
            <a:endParaRPr kumimoji="1" lang="en-US" altLang="zh-CN" sz="2800" dirty="0">
              <a:latin typeface="Gill Sans" charset="0"/>
              <a:ea typeface="Gill Sans" charset="0"/>
              <a:cs typeface="Gill Sans" charset="0"/>
            </a:endParaRPr>
          </a:p>
          <a:p>
            <a:pPr marL="342900" indent="-342900" algn="l">
              <a:buFont typeface="Arial" charset="0"/>
              <a:buChar char="•"/>
            </a:pPr>
            <a:r>
              <a:rPr kumimoji="1" lang="en-US" altLang="zh-CN" sz="2800" dirty="0" smtClean="0">
                <a:solidFill>
                  <a:srgbClr val="0070C0"/>
                </a:solidFill>
                <a:latin typeface="Gill Sans" charset="0"/>
                <a:ea typeface="Gill Sans" charset="0"/>
                <a:cs typeface="Gill Sans" charset="0"/>
              </a:rPr>
              <a:t>Allowing a larger latency improves throughput slightly.</a:t>
            </a:r>
          </a:p>
        </p:txBody>
      </p:sp>
    </p:spTree>
    <p:extLst>
      <p:ext uri="{BB962C8B-B14F-4D97-AF65-F5344CB8AC3E}">
        <p14:creationId xmlns:p14="http://schemas.microsoft.com/office/powerpoint/2010/main" val="15445416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55447"/>
            <a:ext cx="8858865" cy="2092785"/>
          </a:xfrm>
        </p:spPr>
        <p:txBody>
          <a:bodyPr>
            <a:normAutofit/>
          </a:bodyPr>
          <a:lstStyle/>
          <a:p>
            <a:pPr algn="l"/>
            <a:r>
              <a:rPr lang="en-US" altLang="zh-CN" dirty="0" smtClean="0">
                <a:latin typeface="Gill Sans" charset="0"/>
                <a:ea typeface="Gill Sans" charset="0"/>
                <a:cs typeface="Gill Sans" charset="0"/>
              </a:rPr>
              <a:t>Introduction</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3999" y="2005319"/>
            <a:ext cx="9220201" cy="3683665"/>
          </a:xfrm>
        </p:spPr>
        <p:txBody>
          <a:bodyPr/>
          <a:lstStyle/>
          <a:p>
            <a:pPr marL="342900" indent="-342900" algn="l">
              <a:buFont typeface="Arial" charset="0"/>
              <a:buChar char="•"/>
            </a:pPr>
            <a:r>
              <a:rPr lang="en-US" altLang="zh-CN" sz="2800" dirty="0" smtClean="0">
                <a:latin typeface="Gill Sans" charset="0"/>
                <a:ea typeface="Gill Sans" charset="0"/>
                <a:cs typeface="Gill Sans" charset="0"/>
              </a:rPr>
              <a:t>A </a:t>
            </a:r>
            <a:r>
              <a:rPr lang="en-US" altLang="zh-CN" sz="2800" dirty="0">
                <a:latin typeface="Gill Sans" charset="0"/>
                <a:ea typeface="Gill Sans" charset="0"/>
                <a:cs typeface="Gill Sans" charset="0"/>
              </a:rPr>
              <a:t>social network may wish to detect trending conversation topics in minutes </a:t>
            </a:r>
          </a:p>
          <a:p>
            <a:pPr marL="342900" indent="-342900" algn="l">
              <a:buFont typeface="Arial" charset="0"/>
              <a:buChar char="•"/>
            </a:pPr>
            <a:endParaRPr kumimoji="1" lang="en-US" altLang="zh-CN" sz="2800" dirty="0" smtClean="0">
              <a:latin typeface="Gill Sans" charset="0"/>
              <a:ea typeface="Gill Sans" charset="0"/>
              <a:cs typeface="Gill Sans" charset="0"/>
            </a:endParaRPr>
          </a:p>
          <a:p>
            <a:pPr marL="342900" indent="-342900" algn="l">
              <a:buFont typeface="Arial" charset="0"/>
              <a:buChar char="•"/>
            </a:pPr>
            <a:r>
              <a:rPr lang="en-US" altLang="zh-CN" sz="2800" dirty="0">
                <a:latin typeface="Gill Sans" charset="0"/>
                <a:ea typeface="Gill Sans" charset="0"/>
                <a:cs typeface="Gill Sans" charset="0"/>
              </a:rPr>
              <a:t>A</a:t>
            </a:r>
            <a:r>
              <a:rPr lang="en-US" altLang="zh-CN" sz="2800" dirty="0" smtClean="0">
                <a:latin typeface="Gill Sans" charset="0"/>
                <a:ea typeface="Gill Sans" charset="0"/>
                <a:cs typeface="Gill Sans" charset="0"/>
              </a:rPr>
              <a:t> </a:t>
            </a:r>
            <a:r>
              <a:rPr lang="en-US" altLang="zh-CN" sz="2800" dirty="0">
                <a:latin typeface="Gill Sans" charset="0"/>
                <a:ea typeface="Gill Sans" charset="0"/>
                <a:cs typeface="Gill Sans" charset="0"/>
              </a:rPr>
              <a:t>search site may wish to model which users visit a new page </a:t>
            </a:r>
          </a:p>
          <a:p>
            <a:pPr marL="342900" indent="-342900" algn="l">
              <a:buFont typeface="Arial" charset="0"/>
              <a:buChar char="•"/>
            </a:pPr>
            <a:endParaRPr kumimoji="1" lang="en-US" altLang="zh-CN" sz="2800" dirty="0" smtClean="0">
              <a:latin typeface="Gill Sans" charset="0"/>
              <a:ea typeface="Gill Sans" charset="0"/>
              <a:cs typeface="Gill Sans" charset="0"/>
            </a:endParaRPr>
          </a:p>
          <a:p>
            <a:pPr marL="342900" indent="-342900" algn="l">
              <a:buFont typeface="Arial" charset="0"/>
              <a:buChar char="•"/>
            </a:pPr>
            <a:r>
              <a:rPr lang="en-US" altLang="zh-CN" sz="2800" dirty="0">
                <a:latin typeface="Gill Sans" charset="0"/>
                <a:ea typeface="Gill Sans" charset="0"/>
                <a:cs typeface="Gill Sans" charset="0"/>
              </a:rPr>
              <a:t>A</a:t>
            </a:r>
            <a:r>
              <a:rPr lang="en-US" altLang="zh-CN" sz="2800" dirty="0" smtClean="0">
                <a:latin typeface="Gill Sans" charset="0"/>
                <a:ea typeface="Gill Sans" charset="0"/>
                <a:cs typeface="Gill Sans" charset="0"/>
              </a:rPr>
              <a:t> </a:t>
            </a:r>
            <a:r>
              <a:rPr lang="en-US" altLang="zh-CN" sz="2800" dirty="0">
                <a:latin typeface="Gill Sans" charset="0"/>
                <a:ea typeface="Gill Sans" charset="0"/>
                <a:cs typeface="Gill Sans" charset="0"/>
              </a:rPr>
              <a:t>service operator may wish to monitor program logs to detect failures in seconds. </a:t>
            </a:r>
          </a:p>
          <a:p>
            <a:pPr marL="342900" indent="-342900" algn="l">
              <a:buFont typeface="Arial" charset="0"/>
              <a:buChar char="•"/>
            </a:pPr>
            <a:endParaRPr kumimoji="1" lang="en-US" altLang="zh-CN" dirty="0" smtClean="0">
              <a:latin typeface="Gill Sans" charset="0"/>
              <a:ea typeface="Gill Sans" charset="0"/>
              <a:cs typeface="Gill Sans" charset="0"/>
            </a:endParaRPr>
          </a:p>
        </p:txBody>
      </p:sp>
    </p:spTree>
    <p:extLst>
      <p:ext uri="{BB962C8B-B14F-4D97-AF65-F5344CB8AC3E}">
        <p14:creationId xmlns:p14="http://schemas.microsoft.com/office/powerpoint/2010/main" val="12326073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Performance</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Comparison with Commercial Systems</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3" name="文本框 2"/>
          <p:cNvSpPr txBox="1"/>
          <p:nvPr/>
        </p:nvSpPr>
        <p:spPr>
          <a:xfrm>
            <a:off x="1543050" y="2557463"/>
            <a:ext cx="9786938" cy="4339650"/>
          </a:xfrm>
          <a:prstGeom prst="rect">
            <a:avLst/>
          </a:prstGeom>
          <a:noFill/>
        </p:spPr>
        <p:txBody>
          <a:bodyPr wrap="square" rtlCol="0">
            <a:spAutoFit/>
          </a:bodyPr>
          <a:lstStyle/>
          <a:p>
            <a:pPr marL="342900" indent="-342900">
              <a:buFont typeface="+mj-lt"/>
              <a:buAutoNum type="arabicPeriod"/>
            </a:pPr>
            <a:r>
              <a:rPr kumimoji="1" lang="en-US" altLang="zh-CN" sz="2800" dirty="0" smtClean="0">
                <a:latin typeface="Gill Sans" charset="0"/>
                <a:ea typeface="Gill Sans" charset="0"/>
                <a:cs typeface="Gill Sans" charset="0"/>
              </a:rPr>
              <a:t>Spark Streaming’ s per-node throughput of 64M records/s for Grep and 25M records/s for </a:t>
            </a:r>
            <a:r>
              <a:rPr kumimoji="1" lang="en-US" altLang="zh-CN" sz="2800" dirty="0" err="1" smtClean="0">
                <a:latin typeface="Gill Sans" charset="0"/>
                <a:ea typeface="Gill Sans" charset="0"/>
                <a:cs typeface="Gill Sans" charset="0"/>
              </a:rPr>
              <a:t>TopKCount</a:t>
            </a:r>
            <a:r>
              <a:rPr kumimoji="1" lang="en-US" altLang="zh-CN" sz="2800" dirty="0" smtClean="0">
                <a:latin typeface="Gill Sans" charset="0"/>
                <a:ea typeface="Gill Sans" charset="0"/>
                <a:cs typeface="Gill Sans" charset="0"/>
              </a:rPr>
              <a:t> is comparable to the speed for commercial systems</a:t>
            </a: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Key advantage is Spark Streaming scales nearly linearly to 100 nodes</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484921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Performance</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Comparison with open source distributed streaming systems</a:t>
            </a:r>
          </a:p>
          <a:p>
            <a:pPr marL="342900" indent="-342900" algn="l">
              <a:buFont typeface="Arial" charset="0"/>
              <a:buChar char="•"/>
            </a:pPr>
            <a:endParaRPr lang="en-US" altLang="zh-CN" sz="3200" dirty="0" smtClean="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3" name="文本框 2"/>
          <p:cNvSpPr txBox="1"/>
          <p:nvPr/>
        </p:nvSpPr>
        <p:spPr>
          <a:xfrm>
            <a:off x="1543050" y="2557463"/>
            <a:ext cx="9786938" cy="4770537"/>
          </a:xfrm>
          <a:prstGeom prst="rect">
            <a:avLst/>
          </a:prstGeom>
          <a:noFill/>
        </p:spPr>
        <p:txBody>
          <a:bodyPr wrap="square" rtlCol="0">
            <a:spAutoFit/>
          </a:bodyPr>
          <a:lstStyle/>
          <a:p>
            <a:r>
              <a:rPr kumimoji="1" lang="en-US" altLang="zh-CN" sz="2800" dirty="0" smtClean="0">
                <a:latin typeface="Gill Sans" charset="0"/>
                <a:ea typeface="Gill Sans" charset="0"/>
                <a:cs typeface="Gill Sans" charset="0"/>
              </a:rPr>
              <a:t>S4 </a:t>
            </a:r>
            <a:r>
              <a:rPr kumimoji="1" lang="mr-IN" altLang="zh-CN" sz="2800" dirty="0" smtClean="0">
                <a:latin typeface="Gill Sans" charset="0"/>
                <a:ea typeface="Gill Sans" charset="0"/>
                <a:cs typeface="Gill Sans" charset="0"/>
              </a:rPr>
              <a:t>–</a:t>
            </a:r>
            <a:r>
              <a:rPr kumimoji="1" lang="en-US" altLang="zh-CN" sz="2800" dirty="0" smtClean="0">
                <a:latin typeface="Gill Sans" charset="0"/>
                <a:ea typeface="Gill Sans" charset="0"/>
                <a:cs typeface="Gill Sans" charset="0"/>
              </a:rPr>
              <a:t> Yahoo streaming systems</a:t>
            </a: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At most 7500 records/s for Grep and 1000 for </a:t>
            </a:r>
            <a:r>
              <a:rPr kumimoji="1" lang="en-US" altLang="zh-CN" sz="2800" dirty="0" err="1" smtClean="0">
                <a:latin typeface="Gill Sans" charset="0"/>
                <a:ea typeface="Gill Sans" charset="0"/>
                <a:cs typeface="Gill Sans" charset="0"/>
              </a:rPr>
              <a:t>WordCount</a:t>
            </a:r>
            <a:r>
              <a:rPr kumimoji="1" lang="en-US" altLang="zh-CN" sz="2800" dirty="0" smtClean="0">
                <a:latin typeface="Gill Sans" charset="0"/>
                <a:ea typeface="Gill Sans" charset="0"/>
                <a:cs typeface="Gill Sans" charset="0"/>
              </a:rPr>
              <a:t>, which made it almost 10x slower than Spark and Storm </a:t>
            </a:r>
          </a:p>
          <a:p>
            <a:pPr marL="342900" indent="-342900">
              <a:buFont typeface="+mj-lt"/>
              <a:buAutoNum type="arabicPeriod"/>
            </a:pPr>
            <a:endParaRPr kumimoji="1" lang="en-US" altLang="zh-CN" sz="2800" dirty="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Do not offer consistency across nodes and have limited fault tolerance guarantees because it</a:t>
            </a:r>
            <a:r>
              <a:rPr kumimoji="1" lang="mr-IN" altLang="zh-CN" sz="2800" dirty="0" smtClean="0">
                <a:latin typeface="Gill Sans" charset="0"/>
                <a:ea typeface="Gill Sans" charset="0"/>
                <a:cs typeface="Gill Sans" charset="0"/>
              </a:rPr>
              <a:t>’</a:t>
            </a:r>
            <a:r>
              <a:rPr kumimoji="1" lang="en-US" altLang="zh-CN" sz="2800" dirty="0" smtClean="0">
                <a:latin typeface="Gill Sans" charset="0"/>
                <a:ea typeface="Gill Sans" charset="0"/>
                <a:cs typeface="Gill Sans" charset="0"/>
              </a:rPr>
              <a:t>s continuous operators systems </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4721605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标题 2"/>
          <p:cNvSpPr>
            <a:spLocks noGrp="1"/>
          </p:cNvSpPr>
          <p:nvPr>
            <p:ph type="subTitle" idx="1"/>
          </p:nvPr>
        </p:nvSpPr>
        <p:spPr>
          <a:xfrm>
            <a:off x="949324" y="369252"/>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Storm </a:t>
            </a:r>
            <a:r>
              <a:rPr lang="mr-IN" altLang="zh-CN" sz="3200" dirty="0" smtClean="0">
                <a:latin typeface="Gill Sans" charset="0"/>
                <a:ea typeface="Gill Sans" charset="0"/>
                <a:cs typeface="Gill Sans" charset="0"/>
              </a:rPr>
              <a:t>–</a:t>
            </a:r>
            <a:r>
              <a:rPr lang="en-US" altLang="zh-CN" sz="3200" dirty="0" smtClean="0">
                <a:latin typeface="Gill Sans" charset="0"/>
                <a:ea typeface="Gill Sans" charset="0"/>
                <a:cs typeface="Gill Sans" charset="0"/>
              </a:rPr>
              <a:t> Twitter </a:t>
            </a:r>
            <a:r>
              <a:rPr lang="en-US" altLang="zh-CN" sz="3200" dirty="0">
                <a:latin typeface="Gill Sans" charset="0"/>
                <a:ea typeface="Gill Sans" charset="0"/>
                <a:cs typeface="Gill Sans" charset="0"/>
              </a:rPr>
              <a:t>s</a:t>
            </a:r>
            <a:r>
              <a:rPr lang="en-US" altLang="zh-CN" sz="3200" dirty="0" smtClean="0">
                <a:latin typeface="Gill Sans" charset="0"/>
                <a:ea typeface="Gill Sans" charset="0"/>
                <a:cs typeface="Gill Sans" charset="0"/>
              </a:rPr>
              <a:t>treaming systems</a:t>
            </a:r>
          </a:p>
          <a:p>
            <a:pPr marL="342900" indent="-342900" algn="l">
              <a:buFont typeface="Arial" charset="0"/>
              <a:buChar char="•"/>
            </a:pPr>
            <a:endParaRPr lang="en-US" altLang="zh-CN" sz="3200" dirty="0" smtClean="0">
              <a:latin typeface="Gill Sans" charset="0"/>
              <a:ea typeface="Gill Sans" charset="0"/>
              <a:cs typeface="Gill Sans" charset="0"/>
            </a:endParaRPr>
          </a:p>
          <a:p>
            <a:pPr marL="342900" indent="-342900" algn="l">
              <a:buFont typeface="Arial" charset="0"/>
              <a:buChar char="•"/>
            </a:pPr>
            <a:endParaRPr kumimoji="1" lang="en-US" altLang="zh-CN" sz="2800" dirty="0">
              <a:latin typeface="Gill Sans" charset="0"/>
              <a:ea typeface="Gill Sans" charset="0"/>
              <a:cs typeface="Gill Sans" charset="0"/>
            </a:endParaRPr>
          </a:p>
        </p:txBody>
      </p:sp>
      <p:sp>
        <p:nvSpPr>
          <p:cNvPr id="5" name="副标题 2"/>
          <p:cNvSpPr txBox="1">
            <a:spLocks/>
          </p:cNvSpPr>
          <p:nvPr/>
        </p:nvSpPr>
        <p:spPr>
          <a:xfrm>
            <a:off x="7335836" y="1783713"/>
            <a:ext cx="4814889" cy="447103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pPr marL="342900" indent="-342900" algn="l">
              <a:buFont typeface="Arial" charset="0"/>
              <a:buChar char="•"/>
            </a:pPr>
            <a:r>
              <a:rPr lang="en-US" altLang="zh-CN" sz="3200" dirty="0" smtClean="0">
                <a:latin typeface="Gill Sans" charset="0"/>
                <a:ea typeface="Gill Sans" charset="0"/>
                <a:cs typeface="Gill Sans" charset="0"/>
              </a:rPr>
              <a:t>Storm is adversely affected by smaller record size</a:t>
            </a:r>
            <a:br>
              <a:rPr lang="en-US" altLang="zh-CN" sz="3200" dirty="0" smtClean="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Storm is faster with 1000-byte records, but still 2x slower than Spark</a:t>
            </a: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pic>
        <p:nvPicPr>
          <p:cNvPr id="7" name="图片 6"/>
          <p:cNvPicPr>
            <a:picLocks noChangeAspect="1"/>
          </p:cNvPicPr>
          <p:nvPr/>
        </p:nvPicPr>
        <p:blipFill>
          <a:blip r:embed="rId2"/>
          <a:stretch>
            <a:fillRect/>
          </a:stretch>
        </p:blipFill>
        <p:spPr>
          <a:xfrm>
            <a:off x="301503" y="1500188"/>
            <a:ext cx="7034333" cy="3802062"/>
          </a:xfrm>
          <a:prstGeom prst="rect">
            <a:avLst/>
          </a:prstGeom>
        </p:spPr>
      </p:pic>
    </p:spTree>
    <p:extLst>
      <p:ext uri="{BB962C8B-B14F-4D97-AF65-F5344CB8AC3E}">
        <p14:creationId xmlns:p14="http://schemas.microsoft.com/office/powerpoint/2010/main" val="1586154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Fault and Straggler Recovery</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Recovery time </a:t>
            </a:r>
          </a:p>
          <a:p>
            <a:pPr marL="342900" indent="-342900" algn="l">
              <a:buFont typeface="Arial" charset="0"/>
              <a:buChar char="•"/>
            </a:pPr>
            <a:endParaRPr lang="en-US" altLang="zh-CN" sz="3200" dirty="0" smtClean="0">
              <a:latin typeface="Gill Sans" charset="0"/>
              <a:ea typeface="Gill Sans" charset="0"/>
              <a:cs typeface="Gill Sans" charset="0"/>
            </a:endParaRPr>
          </a:p>
        </p:txBody>
      </p:sp>
      <p:sp>
        <p:nvSpPr>
          <p:cNvPr id="5" name="文本框 4"/>
          <p:cNvSpPr txBox="1"/>
          <p:nvPr/>
        </p:nvSpPr>
        <p:spPr>
          <a:xfrm>
            <a:off x="1543049" y="2518613"/>
            <a:ext cx="9786938" cy="3108543"/>
          </a:xfrm>
          <a:prstGeom prst="rect">
            <a:avLst/>
          </a:prstGeom>
          <a:noFill/>
        </p:spPr>
        <p:txBody>
          <a:bodyPr wrap="square" rtlCol="0">
            <a:spAutoFit/>
          </a:bodyPr>
          <a:lstStyle/>
          <a:p>
            <a:pPr marL="514350" indent="-514350">
              <a:buFont typeface="+mj-lt"/>
              <a:buAutoNum type="arabicPeriod"/>
            </a:pPr>
            <a:r>
              <a:rPr lang="en-US" altLang="zh-CN" sz="2800" dirty="0">
                <a:latin typeface="Gill Sans" charset="0"/>
                <a:ea typeface="Gill Sans" charset="0"/>
                <a:cs typeface="Gill Sans" charset="0"/>
              </a:rPr>
              <a:t>Varying the checkpoint interval</a:t>
            </a:r>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514350" indent="-514350">
              <a:buFont typeface="+mj-lt"/>
              <a:buAutoNum type="arabicPeriod"/>
            </a:pPr>
            <a:r>
              <a:rPr lang="en-US" altLang="zh-CN" sz="2800" dirty="0">
                <a:latin typeface="Gill Sans" charset="0"/>
                <a:ea typeface="Gill Sans" charset="0"/>
                <a:cs typeface="Gill Sans" charset="0"/>
              </a:rPr>
              <a:t>Varying the number of nodes</a:t>
            </a: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823556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Recovery Time</a:t>
            </a:r>
            <a:r>
              <a:rPr lang="en-US" altLang="zh-CN" dirty="0" smtClean="0"/>
              <a:t/>
            </a:r>
            <a:br>
              <a:rPr lang="en-US" altLang="zh-CN" dirty="0" smtClean="0"/>
            </a:br>
            <a:endParaRPr kumimoji="1" lang="zh-CN" altLang="en-US" dirty="0"/>
          </a:p>
        </p:txBody>
      </p:sp>
      <p:pic>
        <p:nvPicPr>
          <p:cNvPr id="3" name="图片 2"/>
          <p:cNvPicPr>
            <a:picLocks noChangeAspect="1"/>
          </p:cNvPicPr>
          <p:nvPr/>
        </p:nvPicPr>
        <p:blipFill>
          <a:blip r:embed="rId2"/>
          <a:stretch>
            <a:fillRect/>
          </a:stretch>
        </p:blipFill>
        <p:spPr>
          <a:xfrm>
            <a:off x="1228725" y="1620843"/>
            <a:ext cx="5827712" cy="4319582"/>
          </a:xfrm>
          <a:prstGeom prst="rect">
            <a:avLst/>
          </a:prstGeom>
        </p:spPr>
      </p:pic>
      <p:sp>
        <p:nvSpPr>
          <p:cNvPr id="7" name="副标题 2"/>
          <p:cNvSpPr>
            <a:spLocks noGrp="1"/>
          </p:cNvSpPr>
          <p:nvPr>
            <p:ph type="subTitle" idx="1"/>
          </p:nvPr>
        </p:nvSpPr>
        <p:spPr>
          <a:xfrm>
            <a:off x="7056437" y="1620843"/>
            <a:ext cx="4814889" cy="4471036"/>
          </a:xfrm>
        </p:spPr>
        <p:txBody>
          <a:bodyPr>
            <a:normAutofit lnSpcReduction="10000"/>
          </a:bodyPr>
          <a:lstStyle/>
          <a:p>
            <a:pPr marL="342900" indent="-342900" algn="l">
              <a:buFont typeface="Arial" charset="0"/>
              <a:buChar char="•"/>
            </a:pPr>
            <a:r>
              <a:rPr lang="en-US" altLang="zh-CN" sz="3200" dirty="0" smtClean="0">
                <a:latin typeface="Gill Sans" charset="0"/>
                <a:ea typeface="Gill Sans" charset="0"/>
                <a:cs typeface="Gill Sans" charset="0"/>
              </a:rPr>
              <a:t>Recovery is fast, with delays of at most 1 second even for two failures and a 10s checkpoint interval</a:t>
            </a: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smtClean="0">
              <a:latin typeface="Gill Sans" charset="0"/>
              <a:ea typeface="Gill Sans" charset="0"/>
              <a:cs typeface="Gill Sans" charset="0"/>
            </a:endParaRPr>
          </a:p>
          <a:p>
            <a:pPr marL="342900" indent="-342900" algn="l">
              <a:buFont typeface="Arial" charset="0"/>
              <a:buChar char="•"/>
            </a:pPr>
            <a:r>
              <a:rPr kumimoji="1" lang="en-US" altLang="zh-CN" sz="2800" dirty="0" err="1" smtClean="0">
                <a:latin typeface="Gill Sans" charset="0"/>
                <a:ea typeface="Gill Sans" charset="0"/>
                <a:cs typeface="Gill Sans" charset="0"/>
              </a:rPr>
              <a:t>WordCount’s</a:t>
            </a:r>
            <a:r>
              <a:rPr kumimoji="1" lang="en-US" altLang="zh-CN" sz="2800" dirty="0" smtClean="0">
                <a:latin typeface="Gill Sans" charset="0"/>
                <a:ea typeface="Gill Sans" charset="0"/>
                <a:cs typeface="Gill Sans" charset="0"/>
              </a:rPr>
              <a:t> recovery time is longer because it has to </a:t>
            </a:r>
            <a:r>
              <a:rPr kumimoji="1" lang="en-US" altLang="zh-CN" sz="2800" dirty="0" err="1" smtClean="0">
                <a:latin typeface="Gill Sans" charset="0"/>
                <a:ea typeface="Gill Sans" charset="0"/>
                <a:cs typeface="Gill Sans" charset="0"/>
              </a:rPr>
              <a:t>recompute</a:t>
            </a:r>
            <a:r>
              <a:rPr kumimoji="1" lang="en-US" altLang="zh-CN" sz="2800" dirty="0" smtClean="0">
                <a:latin typeface="Gill Sans" charset="0"/>
                <a:ea typeface="Gill Sans" charset="0"/>
                <a:cs typeface="Gill Sans" charset="0"/>
              </a:rPr>
              <a:t> data going far back, but Grep just loses four tasks on each failed node</a:t>
            </a:r>
            <a:endParaRPr kumimoji="1" lang="en-US" altLang="zh-CN" sz="2800" dirty="0">
              <a:latin typeface="Gill Sans" charset="0"/>
              <a:ea typeface="Gill Sans" charset="0"/>
              <a:cs typeface="Gill Sans" charset="0"/>
            </a:endParaRPr>
          </a:p>
        </p:txBody>
      </p:sp>
    </p:spTree>
    <p:extLst>
      <p:ext uri="{BB962C8B-B14F-4D97-AF65-F5344CB8AC3E}">
        <p14:creationId xmlns:p14="http://schemas.microsoft.com/office/powerpoint/2010/main" val="1365372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Varying the checkpoint interval</a:t>
            </a:r>
            <a:r>
              <a:rPr lang="en-US" altLang="zh-CN" dirty="0" smtClean="0"/>
              <a:t/>
            </a:r>
            <a:br>
              <a:rPr lang="en-US" altLang="zh-CN" dirty="0" smtClean="0"/>
            </a:br>
            <a:endParaRPr kumimoji="1" lang="zh-CN" altLang="en-US" dirty="0"/>
          </a:p>
        </p:txBody>
      </p:sp>
      <p:sp>
        <p:nvSpPr>
          <p:cNvPr id="7" name="副标题 2"/>
          <p:cNvSpPr>
            <a:spLocks noGrp="1"/>
          </p:cNvSpPr>
          <p:nvPr>
            <p:ph type="subTitle" idx="1"/>
          </p:nvPr>
        </p:nvSpPr>
        <p:spPr>
          <a:xfrm>
            <a:off x="7056437" y="209104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Even when </a:t>
            </a:r>
            <a:r>
              <a:rPr lang="en-US" altLang="zh-CN" sz="3200" dirty="0" err="1" smtClean="0">
                <a:latin typeface="Gill Sans" charset="0"/>
                <a:ea typeface="Gill Sans" charset="0"/>
                <a:cs typeface="Gill Sans" charset="0"/>
              </a:rPr>
              <a:t>checkpointing</a:t>
            </a:r>
            <a:r>
              <a:rPr lang="en-US" altLang="zh-CN" sz="3200" dirty="0" smtClean="0">
                <a:latin typeface="Gill Sans" charset="0"/>
                <a:ea typeface="Gill Sans" charset="0"/>
                <a:cs typeface="Gill Sans" charset="0"/>
              </a:rPr>
              <a:t> every 30s, results are delayed at most 3.5s</a:t>
            </a: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With 2s checkpoints, the system recovers in just 0.15s</a:t>
            </a:r>
            <a:endParaRPr kumimoji="1" lang="en-US" altLang="zh-CN" sz="2800" dirty="0">
              <a:latin typeface="Gill Sans" charset="0"/>
              <a:ea typeface="Gill Sans" charset="0"/>
              <a:cs typeface="Gill Sans" charset="0"/>
            </a:endParaRPr>
          </a:p>
        </p:txBody>
      </p:sp>
      <p:pic>
        <p:nvPicPr>
          <p:cNvPr id="4" name="图片 3"/>
          <p:cNvPicPr>
            <a:picLocks noChangeAspect="1"/>
          </p:cNvPicPr>
          <p:nvPr/>
        </p:nvPicPr>
        <p:blipFill>
          <a:blip r:embed="rId2"/>
          <a:stretch>
            <a:fillRect/>
          </a:stretch>
        </p:blipFill>
        <p:spPr>
          <a:xfrm>
            <a:off x="434578" y="1846421"/>
            <a:ext cx="6621859" cy="3381375"/>
          </a:xfrm>
          <a:prstGeom prst="rect">
            <a:avLst/>
          </a:prstGeom>
        </p:spPr>
      </p:pic>
    </p:spTree>
    <p:extLst>
      <p:ext uri="{BB962C8B-B14F-4D97-AF65-F5344CB8AC3E}">
        <p14:creationId xmlns:p14="http://schemas.microsoft.com/office/powerpoint/2010/main" val="1609206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Varying the number of nodes</a:t>
            </a:r>
            <a:r>
              <a:rPr lang="en-US" altLang="zh-CN" dirty="0" smtClean="0"/>
              <a:t/>
            </a:r>
            <a:br>
              <a:rPr lang="en-US" altLang="zh-CN" dirty="0" smtClean="0"/>
            </a:br>
            <a:endParaRPr kumimoji="1" lang="zh-CN" altLang="en-US" dirty="0"/>
          </a:p>
        </p:txBody>
      </p:sp>
      <p:sp>
        <p:nvSpPr>
          <p:cNvPr id="7" name="副标题 2"/>
          <p:cNvSpPr>
            <a:spLocks noGrp="1"/>
          </p:cNvSpPr>
          <p:nvPr>
            <p:ph type="subTitle" idx="1"/>
          </p:nvPr>
        </p:nvSpPr>
        <p:spPr>
          <a:xfrm>
            <a:off x="7056437" y="209104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Doubling the nodes reduces the recovery time in half</a:t>
            </a: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pic>
        <p:nvPicPr>
          <p:cNvPr id="3" name="图片 2"/>
          <p:cNvPicPr>
            <a:picLocks noChangeAspect="1"/>
          </p:cNvPicPr>
          <p:nvPr/>
        </p:nvPicPr>
        <p:blipFill>
          <a:blip r:embed="rId2"/>
          <a:stretch>
            <a:fillRect/>
          </a:stretch>
        </p:blipFill>
        <p:spPr>
          <a:xfrm>
            <a:off x="369209" y="2091044"/>
            <a:ext cx="6687228" cy="3268356"/>
          </a:xfrm>
          <a:prstGeom prst="rect">
            <a:avLst/>
          </a:prstGeom>
        </p:spPr>
      </p:pic>
    </p:spTree>
    <p:extLst>
      <p:ext uri="{BB962C8B-B14F-4D97-AF65-F5344CB8AC3E}">
        <p14:creationId xmlns:p14="http://schemas.microsoft.com/office/powerpoint/2010/main" val="1799292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Fault and Straggler Recovery</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949324" y="1583689"/>
            <a:ext cx="109743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Straggler Mitigation</a:t>
            </a:r>
          </a:p>
          <a:p>
            <a:pPr marL="342900" indent="-342900" algn="l">
              <a:buFont typeface="Arial" charset="0"/>
              <a:buChar char="•"/>
            </a:pPr>
            <a:endParaRPr lang="en-US" altLang="zh-CN" sz="3200" dirty="0" smtClean="0">
              <a:latin typeface="Gill Sans" charset="0"/>
              <a:ea typeface="Gill Sans" charset="0"/>
              <a:cs typeface="Gill Sans" charset="0"/>
            </a:endParaRPr>
          </a:p>
        </p:txBody>
      </p:sp>
    </p:spTree>
    <p:extLst>
      <p:ext uri="{BB962C8B-B14F-4D97-AF65-F5344CB8AC3E}">
        <p14:creationId xmlns:p14="http://schemas.microsoft.com/office/powerpoint/2010/main" val="1846035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Straggler Mitigation</a:t>
            </a:r>
            <a:r>
              <a:rPr lang="en-US" altLang="zh-CN" dirty="0" smtClean="0"/>
              <a:t/>
            </a:r>
            <a:br>
              <a:rPr lang="en-US" altLang="zh-CN" dirty="0" smtClean="0"/>
            </a:br>
            <a:endParaRPr kumimoji="1" lang="zh-CN" altLang="en-US" dirty="0"/>
          </a:p>
        </p:txBody>
      </p:sp>
      <p:sp>
        <p:nvSpPr>
          <p:cNvPr id="7" name="副标题 2"/>
          <p:cNvSpPr>
            <a:spLocks noGrp="1"/>
          </p:cNvSpPr>
          <p:nvPr>
            <p:ph type="subTitle" idx="1"/>
          </p:nvPr>
        </p:nvSpPr>
        <p:spPr>
          <a:xfrm>
            <a:off x="7056437" y="1878018"/>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Speculation improves the response time significantly</a:t>
            </a:r>
            <a:endParaRPr lang="en-US" altLang="zh-CN" sz="3200" dirty="0">
              <a:latin typeface="Gill Sans" charset="0"/>
              <a:ea typeface="Gill Sans" charset="0"/>
              <a:cs typeface="Gill Sans" charset="0"/>
            </a:endParaRP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pic>
        <p:nvPicPr>
          <p:cNvPr id="4" name="图片 3"/>
          <p:cNvPicPr>
            <a:picLocks noChangeAspect="1"/>
          </p:cNvPicPr>
          <p:nvPr/>
        </p:nvPicPr>
        <p:blipFill>
          <a:blip r:embed="rId2"/>
          <a:stretch>
            <a:fillRect/>
          </a:stretch>
        </p:blipFill>
        <p:spPr>
          <a:xfrm>
            <a:off x="71030" y="1620843"/>
            <a:ext cx="6985407" cy="3656336"/>
          </a:xfrm>
          <a:prstGeom prst="rect">
            <a:avLst/>
          </a:prstGeom>
        </p:spPr>
      </p:pic>
    </p:spTree>
    <p:extLst>
      <p:ext uri="{BB962C8B-B14F-4D97-AF65-F5344CB8AC3E}">
        <p14:creationId xmlns:p14="http://schemas.microsoft.com/office/powerpoint/2010/main" val="17622028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Real Applications</a:t>
            </a:r>
            <a:r>
              <a:rPr lang="en-US" altLang="zh-CN" dirty="0" smtClean="0"/>
              <a:t/>
            </a:r>
            <a:br>
              <a:rPr lang="en-US" altLang="zh-CN" dirty="0" smtClean="0"/>
            </a:br>
            <a:endParaRPr kumimoji="1" lang="zh-CN" altLang="en-US" dirty="0"/>
          </a:p>
        </p:txBody>
      </p:sp>
      <p:sp>
        <p:nvSpPr>
          <p:cNvPr id="5" name="文本框 4"/>
          <p:cNvSpPr txBox="1"/>
          <p:nvPr/>
        </p:nvSpPr>
        <p:spPr>
          <a:xfrm>
            <a:off x="1095375" y="1818526"/>
            <a:ext cx="9786938" cy="3108543"/>
          </a:xfrm>
          <a:prstGeom prst="rect">
            <a:avLst/>
          </a:prstGeom>
          <a:noFill/>
        </p:spPr>
        <p:txBody>
          <a:bodyPr wrap="square" rtlCol="0">
            <a:spAutoFit/>
          </a:bodyPr>
          <a:lstStyle/>
          <a:p>
            <a:pPr marL="514350" indent="-514350">
              <a:buFont typeface="+mj-lt"/>
              <a:buAutoNum type="arabicPeriod"/>
            </a:pPr>
            <a:r>
              <a:rPr lang="en-US" altLang="zh-CN" sz="2800" dirty="0" smtClean="0">
                <a:latin typeface="Gill Sans" charset="0"/>
                <a:ea typeface="Gill Sans" charset="0"/>
                <a:cs typeface="Gill Sans" charset="0"/>
              </a:rPr>
              <a:t>Video Distribution Monitoring</a:t>
            </a:r>
            <a:endParaRPr lang="en-US" altLang="zh-CN" sz="2800" dirty="0">
              <a:latin typeface="Gill Sans" charset="0"/>
              <a:ea typeface="Gill Sans" charset="0"/>
              <a:cs typeface="Gill Sans" charset="0"/>
            </a:endParaRPr>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514350" indent="-514350">
              <a:buFont typeface="+mj-lt"/>
              <a:buAutoNum type="arabicPeriod"/>
            </a:pPr>
            <a:r>
              <a:rPr lang="en-US" altLang="zh-CN" sz="2800" dirty="0" smtClean="0">
                <a:latin typeface="Gill Sans" charset="0"/>
                <a:ea typeface="Gill Sans" charset="0"/>
                <a:cs typeface="Gill Sans" charset="0"/>
              </a:rPr>
              <a:t>Crowdsourced Traffic Estimation</a:t>
            </a:r>
            <a:endParaRPr lang="en-US" altLang="zh-CN" sz="2800" dirty="0">
              <a:latin typeface="Gill Sans" charset="0"/>
              <a:ea typeface="Gill Sans" charset="0"/>
              <a:cs typeface="Gill Sans" charset="0"/>
            </a:endParaRP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6536625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3998" y="798360"/>
            <a:ext cx="8858865" cy="2092785"/>
          </a:xfrm>
        </p:spPr>
        <p:txBody>
          <a:bodyPr>
            <a:normAutofit fontScale="90000"/>
          </a:bodyPr>
          <a:lstStyle/>
          <a:p>
            <a:pPr algn="l"/>
            <a:r>
              <a:rPr lang="en-US" altLang="zh-CN" sz="5400" dirty="0" smtClean="0">
                <a:latin typeface="Gill Sans" charset="0"/>
                <a:ea typeface="Gill Sans" charset="0"/>
                <a:cs typeface="Gill Sans" charset="0"/>
              </a:rPr>
              <a:t>Two major problems </a:t>
            </a:r>
            <a:r>
              <a:rPr lang="mr-IN" altLang="zh-CN" sz="5400" dirty="0" smtClean="0">
                <a:latin typeface="Gill Sans" charset="0"/>
                <a:ea typeface="Gill Sans" charset="0"/>
                <a:cs typeface="Gill Sans" charset="0"/>
              </a:rPr>
              <a:t>–</a:t>
            </a:r>
            <a:r>
              <a:rPr lang="en-US" altLang="zh-CN" sz="5400" dirty="0" smtClean="0">
                <a:latin typeface="Gill Sans" charset="0"/>
                <a:ea typeface="Gill Sans" charset="0"/>
                <a:cs typeface="Gill Sans" charset="0"/>
              </a:rPr>
              <a:t> Faults and stragglers (slow nodes)</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3998" y="2676832"/>
            <a:ext cx="8858865" cy="3683665"/>
          </a:xfrm>
        </p:spPr>
        <p:txBody>
          <a:bodyPr/>
          <a:lstStyle/>
          <a:p>
            <a:pPr marL="342900" indent="-342900" algn="l">
              <a:lnSpc>
                <a:spcPct val="100000"/>
              </a:lnSpc>
              <a:spcBef>
                <a:spcPts val="0"/>
              </a:spcBef>
              <a:buFont typeface="Arial" charset="0"/>
              <a:buChar char="•"/>
              <a:defRPr/>
            </a:pPr>
            <a:r>
              <a:rPr lang="en-US" altLang="zh-CN" sz="3200" i="1" dirty="0" smtClean="0">
                <a:latin typeface="Gill Sans" charset="0"/>
                <a:ea typeface="Gill Sans" charset="0"/>
                <a:cs typeface="Gill Sans" charset="0"/>
              </a:rPr>
              <a:t>Replication</a:t>
            </a:r>
            <a:r>
              <a:rPr lang="en-US" altLang="zh-CN" sz="3200" dirty="0" smtClean="0">
                <a:latin typeface="Gill Sans" charset="0"/>
                <a:ea typeface="Gill Sans" charset="0"/>
                <a:cs typeface="Gill Sans" charset="0"/>
              </a:rPr>
              <a:t> - two </a:t>
            </a:r>
            <a:r>
              <a:rPr lang="en-US" altLang="zh-CN" sz="3200" dirty="0">
                <a:latin typeface="Gill Sans" charset="0"/>
                <a:ea typeface="Gill Sans" charset="0"/>
                <a:cs typeface="Gill Sans" charset="0"/>
              </a:rPr>
              <a:t>copies of each </a:t>
            </a:r>
            <a:r>
              <a:rPr lang="en-US" altLang="zh-CN" sz="3200">
                <a:latin typeface="Gill Sans" charset="0"/>
                <a:ea typeface="Gill Sans" charset="0"/>
                <a:cs typeface="Gill Sans" charset="0"/>
              </a:rPr>
              <a:t>node </a:t>
            </a:r>
            <a:endParaRPr kumimoji="1" lang="en-US" altLang="zh-CN" sz="3200" dirty="0" smtClean="0">
              <a:latin typeface="Gill Sans" charset="0"/>
              <a:ea typeface="Gill Sans" charset="0"/>
              <a:cs typeface="Gill Sans" charset="0"/>
            </a:endParaRP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3200" dirty="0" smtClean="0">
              <a:latin typeface="Gill Sans" charset="0"/>
              <a:ea typeface="Gill Sans" charset="0"/>
              <a:cs typeface="Gill Sans" charset="0"/>
            </a:endParaRPr>
          </a:p>
          <a:p>
            <a:pPr marL="342900" indent="-342900" algn="l">
              <a:lnSpc>
                <a:spcPct val="100000"/>
              </a:lnSpc>
              <a:spcBef>
                <a:spcPts val="0"/>
              </a:spcBef>
              <a:buFont typeface="Arial" charset="0"/>
              <a:buChar char="•"/>
              <a:defRPr/>
            </a:pPr>
            <a:r>
              <a:rPr lang="en-US" altLang="zh-CN" sz="3200" i="1" dirty="0">
                <a:latin typeface="Gill Sans" charset="0"/>
                <a:ea typeface="Gill Sans" charset="0"/>
                <a:cs typeface="Gill Sans" charset="0"/>
              </a:rPr>
              <a:t>U</a:t>
            </a:r>
            <a:r>
              <a:rPr lang="en-US" altLang="zh-CN" sz="3200" i="1" dirty="0" smtClean="0">
                <a:latin typeface="Gill Sans" charset="0"/>
                <a:ea typeface="Gill Sans" charset="0"/>
                <a:cs typeface="Gill Sans" charset="0"/>
              </a:rPr>
              <a:t>pstream backup</a:t>
            </a:r>
            <a:r>
              <a:rPr lang="en-US" altLang="zh-CN" sz="3200" dirty="0" smtClean="0">
                <a:latin typeface="Gill Sans" charset="0"/>
                <a:ea typeface="Gill Sans" charset="0"/>
                <a:cs typeface="Gill Sans" charset="0"/>
              </a:rPr>
              <a:t> - nodes </a:t>
            </a:r>
            <a:r>
              <a:rPr lang="en-US" altLang="zh-CN" sz="3200" dirty="0">
                <a:latin typeface="Gill Sans" charset="0"/>
                <a:ea typeface="Gill Sans" charset="0"/>
                <a:cs typeface="Gill Sans" charset="0"/>
              </a:rPr>
              <a:t>buffer sent messages and replay them to a new copy of a failed node </a:t>
            </a: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dirty="0">
              <a:latin typeface="Gill Sans" charset="0"/>
              <a:ea typeface="Gill Sans" charset="0"/>
              <a:cs typeface="Gill Sans" charset="0"/>
            </a:endParaRP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dirty="0" smtClean="0">
              <a:latin typeface="Gill Sans" charset="0"/>
              <a:ea typeface="Gill Sans" charset="0"/>
              <a:cs typeface="Gill Sans" charset="0"/>
            </a:endParaRP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dirty="0">
              <a:latin typeface="Gill Sans" charset="0"/>
              <a:ea typeface="Gill Sans" charset="0"/>
              <a:cs typeface="Gill Sans" charset="0"/>
            </a:endParaRPr>
          </a:p>
        </p:txBody>
      </p:sp>
    </p:spTree>
    <p:extLst>
      <p:ext uri="{BB962C8B-B14F-4D97-AF65-F5344CB8AC3E}">
        <p14:creationId xmlns:p14="http://schemas.microsoft.com/office/powerpoint/2010/main" val="147311080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Real Applications</a:t>
            </a:r>
            <a:r>
              <a:rPr lang="en-US" altLang="zh-CN" dirty="0" smtClean="0"/>
              <a:t/>
            </a:r>
            <a:br>
              <a:rPr lang="en-US" altLang="zh-CN" dirty="0" smtClean="0"/>
            </a:br>
            <a:endParaRPr kumimoji="1" lang="zh-CN" altLang="en-US" dirty="0"/>
          </a:p>
        </p:txBody>
      </p:sp>
      <p:sp>
        <p:nvSpPr>
          <p:cNvPr id="5" name="文本框 4"/>
          <p:cNvSpPr txBox="1"/>
          <p:nvPr/>
        </p:nvSpPr>
        <p:spPr>
          <a:xfrm>
            <a:off x="1095375" y="1818526"/>
            <a:ext cx="9786938" cy="2616101"/>
          </a:xfrm>
          <a:prstGeom prst="rect">
            <a:avLst/>
          </a:prstGeom>
          <a:noFill/>
        </p:spPr>
        <p:txBody>
          <a:bodyPr wrap="square" rtlCol="0">
            <a:spAutoFit/>
          </a:bodyPr>
          <a:lstStyle/>
          <a:p>
            <a:r>
              <a:rPr lang="en-US" altLang="zh-CN" sz="2800" dirty="0" smtClean="0">
                <a:latin typeface="Gill Sans" charset="0"/>
                <a:ea typeface="Gill Sans" charset="0"/>
                <a:cs typeface="Gill Sans" charset="0"/>
              </a:rPr>
              <a:t>Video Distribution Monitoring</a:t>
            </a:r>
            <a:endParaRPr lang="en-US" altLang="zh-CN" sz="2800" dirty="0">
              <a:latin typeface="Gill Sans" charset="0"/>
              <a:ea typeface="Gill Sans" charset="0"/>
              <a:cs typeface="Gill Sans" charset="0"/>
            </a:endParaRPr>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
        <p:nvSpPr>
          <p:cNvPr id="4" name="文本框 3"/>
          <p:cNvSpPr txBox="1"/>
          <p:nvPr/>
        </p:nvSpPr>
        <p:spPr>
          <a:xfrm>
            <a:off x="1543050" y="2557463"/>
            <a:ext cx="9786938" cy="4924425"/>
          </a:xfrm>
          <a:prstGeom prst="rect">
            <a:avLst/>
          </a:prstGeom>
          <a:noFill/>
        </p:spPr>
        <p:txBody>
          <a:bodyPr wrap="square" rtlCol="0">
            <a:spAutoFit/>
          </a:bodyPr>
          <a:lstStyle/>
          <a:p>
            <a:pPr marL="342900" indent="-342900">
              <a:buFont typeface="+mj-lt"/>
              <a:buAutoNum type="arabicPeriod"/>
            </a:pPr>
            <a:r>
              <a:rPr kumimoji="1" lang="en-US" altLang="zh-CN" sz="2800" dirty="0" err="1" smtClean="0">
                <a:latin typeface="Gill Sans" charset="0"/>
                <a:ea typeface="Gill Sans" charset="0"/>
                <a:cs typeface="Gill Sans" charset="0"/>
              </a:rPr>
              <a:t>Conviva</a:t>
            </a:r>
            <a:r>
              <a:rPr kumimoji="1" lang="en-US" altLang="zh-CN" sz="2800" dirty="0" smtClean="0">
                <a:latin typeface="Gill Sans" charset="0"/>
                <a:ea typeface="Gill Sans" charset="0"/>
                <a:cs typeface="Gill Sans" charset="0"/>
              </a:rPr>
              <a:t> is a platform the has the ability to track the performance across different geographic regions, CDNs and ISPs, which allows the broadcasters to quickly identify and respond to delivery problems</a:t>
            </a: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The system receives events from video players and uses them to compute more than fifty metrics, including complex metrics such as unique viewers and session-level metrics</a:t>
            </a: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99277996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81088" y="662710"/>
            <a:ext cx="10506075" cy="1916266"/>
          </a:xfrm>
        </p:spPr>
        <p:txBody>
          <a:bodyPr>
            <a:normAutofit fontScale="90000"/>
          </a:bodyPr>
          <a:lstStyle/>
          <a:p>
            <a:pPr algn="l"/>
            <a:r>
              <a:rPr lang="en-US" altLang="zh-CN" sz="4800" smtClean="0">
                <a:latin typeface="Gill Sans" charset="0"/>
                <a:ea typeface="Gill Sans" charset="0"/>
                <a:cs typeface="Gill Sans" charset="0"/>
              </a:rPr>
              <a:t/>
            </a:r>
            <a:br>
              <a:rPr lang="en-US" altLang="zh-CN" sz="4800" smtClean="0">
                <a:latin typeface="Gill Sans" charset="0"/>
                <a:ea typeface="Gill Sans" charset="0"/>
                <a:cs typeface="Gill Sans" charset="0"/>
              </a:rPr>
            </a:br>
            <a:r>
              <a:rPr lang="en-US" altLang="zh-CN" sz="4800">
                <a:latin typeface="Gill Sans" charset="0"/>
                <a:ea typeface="Gill Sans" charset="0"/>
                <a:cs typeface="Gill Sans" charset="0"/>
              </a:rPr>
              <a:t/>
            </a:r>
            <a:br>
              <a:rPr lang="en-US" altLang="zh-CN" sz="4800">
                <a:latin typeface="Gill Sans" charset="0"/>
                <a:ea typeface="Gill Sans" charset="0"/>
                <a:cs typeface="Gill Sans" charset="0"/>
              </a:rPr>
            </a:br>
            <a:r>
              <a:rPr lang="en-US" altLang="zh-CN" sz="4800" smtClean="0">
                <a:latin typeface="Gill Sans" charset="0"/>
                <a:ea typeface="Gill Sans" charset="0"/>
                <a:cs typeface="Gill Sans" charset="0"/>
              </a:rPr>
              <a:t/>
            </a:r>
            <a:br>
              <a:rPr lang="en-US" altLang="zh-CN" sz="4800" smtClean="0">
                <a:latin typeface="Gill Sans" charset="0"/>
                <a:ea typeface="Gill Sans" charset="0"/>
                <a:cs typeface="Gill Sans" charset="0"/>
              </a:rPr>
            </a:br>
            <a:r>
              <a:rPr lang="en-US" altLang="zh-CN" sz="4800">
                <a:latin typeface="Gill Sans" charset="0"/>
                <a:ea typeface="Gill Sans" charset="0"/>
                <a:cs typeface="Gill Sans" charset="0"/>
              </a:rPr>
              <a:t/>
            </a:r>
            <a:br>
              <a:rPr lang="en-US" altLang="zh-CN" sz="4800">
                <a:latin typeface="Gill Sans" charset="0"/>
                <a:ea typeface="Gill Sans" charset="0"/>
                <a:cs typeface="Gill Sans" charset="0"/>
              </a:rPr>
            </a:br>
            <a:r>
              <a:rPr lang="en-US" altLang="zh-CN" sz="4800" smtClean="0">
                <a:latin typeface="Gill Sans" charset="0"/>
                <a:ea typeface="Gill Sans" charset="0"/>
                <a:cs typeface="Gill Sans" charset="0"/>
              </a:rPr>
              <a:t/>
            </a:r>
            <a:br>
              <a:rPr lang="en-US" altLang="zh-CN" sz="4800" smtClean="0">
                <a:latin typeface="Gill Sans" charset="0"/>
                <a:ea typeface="Gill Sans" charset="0"/>
                <a:cs typeface="Gill Sans" charset="0"/>
              </a:rPr>
            </a:br>
            <a:r>
              <a:rPr lang="en-US" altLang="zh-CN" sz="4800">
                <a:latin typeface="Gill Sans" charset="0"/>
                <a:ea typeface="Gill Sans" charset="0"/>
                <a:cs typeface="Gill Sans" charset="0"/>
              </a:rPr>
              <a:t/>
            </a:r>
            <a:br>
              <a:rPr lang="en-US" altLang="zh-CN" sz="4800">
                <a:latin typeface="Gill Sans" charset="0"/>
                <a:ea typeface="Gill Sans" charset="0"/>
                <a:cs typeface="Gill Sans" charset="0"/>
              </a:rPr>
            </a:br>
            <a:r>
              <a:rPr lang="en-US" altLang="zh-CN" sz="4800" smtClean="0">
                <a:latin typeface="Gill Sans" charset="0"/>
                <a:ea typeface="Gill Sans" charset="0"/>
                <a:cs typeface="Gill Sans" charset="0"/>
              </a:rPr>
              <a:t/>
            </a:r>
            <a:br>
              <a:rPr lang="en-US" altLang="zh-CN" sz="4800" smtClean="0">
                <a:latin typeface="Gill Sans" charset="0"/>
                <a:ea typeface="Gill Sans" charset="0"/>
                <a:cs typeface="Gill Sans" charset="0"/>
              </a:rPr>
            </a:br>
            <a:r>
              <a:rPr lang="en-US" altLang="zh-CN" sz="4800" smtClean="0">
                <a:latin typeface="Gill Sans" charset="0"/>
                <a:ea typeface="Gill Sans" charset="0"/>
                <a:cs typeface="Gill Sans" charset="0"/>
              </a:rPr>
              <a:t>Video </a:t>
            </a:r>
            <a:r>
              <a:rPr lang="en-US" altLang="zh-CN" sz="4800">
                <a:latin typeface="Gill Sans" charset="0"/>
                <a:ea typeface="Gill Sans" charset="0"/>
                <a:cs typeface="Gill Sans" charset="0"/>
              </a:rPr>
              <a:t>Distribution Monitoring</a:t>
            </a:r>
            <a:br>
              <a:rPr lang="en-US" altLang="zh-CN" sz="4800">
                <a:latin typeface="Gill Sans" charset="0"/>
                <a:ea typeface="Gill Sans" charset="0"/>
                <a:cs typeface="Gill Sans" charset="0"/>
              </a:rPr>
            </a:br>
            <a:r>
              <a:rPr lang="en-US" altLang="zh-CN" dirty="0" smtClean="0"/>
              <a:t/>
            </a:r>
            <a:br>
              <a:rPr lang="en-US" altLang="zh-CN" dirty="0" smtClean="0"/>
            </a:br>
            <a:endParaRPr kumimoji="1" lang="zh-CN" altLang="en-US" dirty="0"/>
          </a:p>
        </p:txBody>
      </p:sp>
      <p:sp>
        <p:nvSpPr>
          <p:cNvPr id="7" name="副标题 2"/>
          <p:cNvSpPr>
            <a:spLocks noGrp="1"/>
          </p:cNvSpPr>
          <p:nvPr>
            <p:ph type="subTitle" idx="1"/>
          </p:nvPr>
        </p:nvSpPr>
        <p:spPr>
          <a:xfrm>
            <a:off x="7056437" y="1878018"/>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D-Stream could process enough events to support 3.8 million concurrent viewers</a:t>
            </a:r>
          </a:p>
          <a:p>
            <a:pPr marL="342900" indent="-342900" algn="l">
              <a:buFont typeface="Arial" charset="0"/>
              <a:buChar char="•"/>
            </a:pPr>
            <a:endParaRPr kumimoji="1" lang="en-US" altLang="zh-CN" sz="3200" dirty="0">
              <a:latin typeface="Gill Sans" charset="0"/>
              <a:ea typeface="Gill Sans" charset="0"/>
              <a:cs typeface="Gill Sans" charset="0"/>
            </a:endParaRPr>
          </a:p>
          <a:p>
            <a:pPr marL="342900" indent="-342900" algn="l">
              <a:buFont typeface="Arial" charset="0"/>
              <a:buChar char="•"/>
            </a:pPr>
            <a:r>
              <a:rPr kumimoji="1" lang="en-US" altLang="zh-CN" sz="3200" dirty="0" smtClean="0">
                <a:latin typeface="Gill Sans" charset="0"/>
                <a:ea typeface="Gill Sans" charset="0"/>
                <a:cs typeface="Gill Sans" charset="0"/>
              </a:rPr>
              <a:t>Spark Streaming can run ad-hoc queries from a Scala shell in less than a second on the RDDs </a:t>
            </a:r>
            <a:endParaRPr kumimoji="1" lang="en-US" altLang="zh-CN" sz="2800" dirty="0" smtClean="0">
              <a:latin typeface="Gill Sans" charset="0"/>
              <a:ea typeface="Gill Sans" charset="0"/>
              <a:cs typeface="Gill Sans" charset="0"/>
            </a:endParaRPr>
          </a:p>
        </p:txBody>
      </p:sp>
      <p:pic>
        <p:nvPicPr>
          <p:cNvPr id="3" name="图片 2"/>
          <p:cNvPicPr>
            <a:picLocks noChangeAspect="1"/>
          </p:cNvPicPr>
          <p:nvPr/>
        </p:nvPicPr>
        <p:blipFill>
          <a:blip r:embed="rId2"/>
          <a:stretch>
            <a:fillRect/>
          </a:stretch>
        </p:blipFill>
        <p:spPr>
          <a:xfrm>
            <a:off x="612774" y="2082771"/>
            <a:ext cx="6159500" cy="2832100"/>
          </a:xfrm>
          <a:prstGeom prst="rect">
            <a:avLst/>
          </a:prstGeom>
        </p:spPr>
      </p:pic>
    </p:spTree>
    <p:extLst>
      <p:ext uri="{BB962C8B-B14F-4D97-AF65-F5344CB8AC3E}">
        <p14:creationId xmlns:p14="http://schemas.microsoft.com/office/powerpoint/2010/main" val="17531489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Real Applications</a:t>
            </a:r>
            <a:r>
              <a:rPr lang="en-US" altLang="zh-CN" dirty="0" smtClean="0"/>
              <a:t/>
            </a:r>
            <a:br>
              <a:rPr lang="en-US" altLang="zh-CN" dirty="0" smtClean="0"/>
            </a:br>
            <a:endParaRPr kumimoji="1" lang="zh-CN" altLang="en-US" dirty="0"/>
          </a:p>
        </p:txBody>
      </p:sp>
      <p:sp>
        <p:nvSpPr>
          <p:cNvPr id="5" name="文本框 4"/>
          <p:cNvSpPr txBox="1"/>
          <p:nvPr/>
        </p:nvSpPr>
        <p:spPr>
          <a:xfrm>
            <a:off x="1095375" y="1818526"/>
            <a:ext cx="9786938" cy="2185214"/>
          </a:xfrm>
          <a:prstGeom prst="rect">
            <a:avLst/>
          </a:prstGeom>
          <a:noFill/>
        </p:spPr>
        <p:txBody>
          <a:bodyPr wrap="square" rtlCol="0">
            <a:spAutoFit/>
          </a:bodyPr>
          <a:lstStyle/>
          <a:p>
            <a:r>
              <a:rPr lang="en-US" altLang="zh-CN" sz="2800" dirty="0" smtClean="0">
                <a:latin typeface="Gill Sans" charset="0"/>
                <a:ea typeface="Gill Sans" charset="0"/>
                <a:cs typeface="Gill Sans" charset="0"/>
              </a:rPr>
              <a:t>Crowdsourced </a:t>
            </a:r>
            <a:r>
              <a:rPr lang="en-US" altLang="zh-CN" sz="2800" dirty="0" smtClean="0">
                <a:latin typeface="Gill Sans" charset="0"/>
                <a:ea typeface="Gill Sans" charset="0"/>
                <a:cs typeface="Gill Sans" charset="0"/>
              </a:rPr>
              <a:t>Traffic Estimation</a:t>
            </a:r>
            <a:endParaRPr lang="en-US" altLang="zh-CN" sz="2800" dirty="0">
              <a:latin typeface="Gill Sans" charset="0"/>
              <a:ea typeface="Gill Sans" charset="0"/>
              <a:cs typeface="Gill Sans" charset="0"/>
            </a:endParaRP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
        <p:nvSpPr>
          <p:cNvPr id="4" name="文本框 3"/>
          <p:cNvSpPr txBox="1"/>
          <p:nvPr/>
        </p:nvSpPr>
        <p:spPr>
          <a:xfrm>
            <a:off x="1543050" y="2557463"/>
            <a:ext cx="9786938" cy="5355312"/>
          </a:xfrm>
          <a:prstGeom prst="rect">
            <a:avLst/>
          </a:prstGeom>
          <a:noFill/>
        </p:spPr>
        <p:txBody>
          <a:bodyPr wrap="square" rtlCol="0">
            <a:spAutoFit/>
          </a:bodyPr>
          <a:lstStyle/>
          <a:p>
            <a:pPr marL="342900" indent="-342900">
              <a:buFont typeface="+mj-lt"/>
              <a:buAutoNum type="arabicPeriod"/>
            </a:pPr>
            <a:r>
              <a:rPr kumimoji="1" lang="en-US" altLang="zh-CN" sz="2800" dirty="0" smtClean="0">
                <a:latin typeface="Gill Sans" charset="0"/>
                <a:ea typeface="Gill Sans" charset="0"/>
                <a:cs typeface="Gill Sans" charset="0"/>
              </a:rPr>
              <a:t>Apply D-Stream to the Mobile Millennium traffic information system, a machine learning based project to estimate automobile traffic conditions in cities</a:t>
            </a:r>
            <a:endParaRPr kumimoji="1" lang="en-US" altLang="zh-CN" dirty="0"/>
          </a:p>
          <a:p>
            <a:pPr marL="342900" indent="-342900">
              <a:buFont typeface="+mj-lt"/>
              <a:buAutoNum type="arabicPeriod"/>
            </a:pPr>
            <a:endParaRPr kumimoji="1" lang="en-US" altLang="zh-CN" sz="2800" dirty="0" smtClean="0">
              <a:latin typeface="Gill Sans" charset="0"/>
              <a:ea typeface="Gill Sans" charset="0"/>
              <a:cs typeface="Gill Sans" charset="0"/>
            </a:endParaRPr>
          </a:p>
          <a:p>
            <a:pPr marL="342900" indent="-342900">
              <a:buFont typeface="+mj-lt"/>
              <a:buAutoNum type="arabicPeriod"/>
            </a:pPr>
            <a:r>
              <a:rPr kumimoji="1" lang="en-US" altLang="zh-CN" sz="2800" dirty="0" smtClean="0">
                <a:latin typeface="Gill Sans" charset="0"/>
                <a:ea typeface="Gill Sans" charset="0"/>
                <a:cs typeface="Gill Sans" charset="0"/>
              </a:rPr>
              <a:t>While measuring traffic for highways is easy due to dedicated sensors, arterial roads lack such infrastructure</a:t>
            </a:r>
          </a:p>
          <a:p>
            <a:pPr marL="342900" indent="-342900">
              <a:buFont typeface="+mj-lt"/>
              <a:buAutoNum type="arabicPeriod"/>
            </a:pPr>
            <a:endParaRPr kumimoji="1" lang="en-US" altLang="zh-CN" sz="2800" dirty="0">
              <a:latin typeface="Gill Sans" charset="0"/>
              <a:ea typeface="Gill Sans" charset="0"/>
              <a:cs typeface="Gill Sans" charset="0"/>
            </a:endParaRPr>
          </a:p>
          <a:p>
            <a:pPr marL="342900" indent="-342900">
              <a:buFont typeface="Arial" charset="0"/>
              <a:buChar char="•"/>
            </a:pPr>
            <a:r>
              <a:rPr kumimoji="1" lang="en-US" altLang="zh-CN" sz="2800" dirty="0" smtClean="0">
                <a:latin typeface="Gill Sans" charset="0"/>
                <a:ea typeface="Gill Sans" charset="0"/>
                <a:cs typeface="Gill Sans" charset="0"/>
              </a:rPr>
              <a:t>Mobile Millennium solves this problem by using crowdsourced GPS data from fleets of taxi and cellphones</a:t>
            </a: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smtClean="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17595557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81088" y="662710"/>
            <a:ext cx="10506075" cy="1916266"/>
          </a:xfrm>
        </p:spPr>
        <p:txBody>
          <a:bodyPr>
            <a:normAutofit fontScale="90000"/>
          </a:bodyPr>
          <a:lstStyle/>
          <a:p>
            <a:pPr algn="l"/>
            <a:r>
              <a:rPr lang="en-US" altLang="zh-CN" sz="4800" dirty="0" smtClean="0">
                <a:latin typeface="Gill Sans" charset="0"/>
                <a:ea typeface="Gill Sans" charset="0"/>
                <a:cs typeface="Gill Sans" charset="0"/>
              </a:rPr>
              <a:t/>
            </a:r>
            <a:br>
              <a:rPr lang="en-US" altLang="zh-CN" sz="4800" dirty="0" smtClean="0">
                <a:latin typeface="Gill Sans" charset="0"/>
                <a:ea typeface="Gill Sans" charset="0"/>
                <a:cs typeface="Gill Sans" charset="0"/>
              </a:rPr>
            </a:br>
            <a:r>
              <a:rPr lang="en-US" altLang="zh-CN" sz="4800" dirty="0">
                <a:latin typeface="Gill Sans" charset="0"/>
                <a:ea typeface="Gill Sans" charset="0"/>
                <a:cs typeface="Gill Sans" charset="0"/>
              </a:rPr>
              <a:t/>
            </a:r>
            <a:br>
              <a:rPr lang="en-US" altLang="zh-CN" sz="4800" dirty="0">
                <a:latin typeface="Gill Sans" charset="0"/>
                <a:ea typeface="Gill Sans" charset="0"/>
                <a:cs typeface="Gill Sans" charset="0"/>
              </a:rPr>
            </a:br>
            <a:r>
              <a:rPr lang="en-US" altLang="zh-CN" sz="4800" dirty="0" smtClean="0">
                <a:latin typeface="Gill Sans" charset="0"/>
                <a:ea typeface="Gill Sans" charset="0"/>
                <a:cs typeface="Gill Sans" charset="0"/>
              </a:rPr>
              <a:t/>
            </a:r>
            <a:br>
              <a:rPr lang="en-US" altLang="zh-CN" sz="4800" dirty="0" smtClean="0">
                <a:latin typeface="Gill Sans" charset="0"/>
                <a:ea typeface="Gill Sans" charset="0"/>
                <a:cs typeface="Gill Sans" charset="0"/>
              </a:rPr>
            </a:br>
            <a:r>
              <a:rPr lang="en-US" altLang="zh-CN" sz="4800" dirty="0">
                <a:latin typeface="Gill Sans" charset="0"/>
                <a:ea typeface="Gill Sans" charset="0"/>
                <a:cs typeface="Gill Sans" charset="0"/>
              </a:rPr>
              <a:t/>
            </a:r>
            <a:br>
              <a:rPr lang="en-US" altLang="zh-CN" sz="4800" dirty="0">
                <a:latin typeface="Gill Sans" charset="0"/>
                <a:ea typeface="Gill Sans" charset="0"/>
                <a:cs typeface="Gill Sans" charset="0"/>
              </a:rPr>
            </a:br>
            <a:r>
              <a:rPr lang="en-US" altLang="zh-CN" sz="4800" dirty="0" smtClean="0">
                <a:latin typeface="Gill Sans" charset="0"/>
                <a:ea typeface="Gill Sans" charset="0"/>
                <a:cs typeface="Gill Sans" charset="0"/>
              </a:rPr>
              <a:t/>
            </a:r>
            <a:br>
              <a:rPr lang="en-US" altLang="zh-CN" sz="4800" dirty="0" smtClean="0">
                <a:latin typeface="Gill Sans" charset="0"/>
                <a:ea typeface="Gill Sans" charset="0"/>
                <a:cs typeface="Gill Sans" charset="0"/>
              </a:rPr>
            </a:br>
            <a:r>
              <a:rPr lang="en-US" altLang="zh-CN" sz="4800" dirty="0">
                <a:latin typeface="Gill Sans" charset="0"/>
                <a:ea typeface="Gill Sans" charset="0"/>
                <a:cs typeface="Gill Sans" charset="0"/>
              </a:rPr>
              <a:t/>
            </a:r>
            <a:br>
              <a:rPr lang="en-US" altLang="zh-CN" sz="4800" dirty="0">
                <a:latin typeface="Gill Sans" charset="0"/>
                <a:ea typeface="Gill Sans" charset="0"/>
                <a:cs typeface="Gill Sans" charset="0"/>
              </a:rPr>
            </a:br>
            <a:r>
              <a:rPr lang="en-US" altLang="zh-CN" sz="4800" dirty="0" smtClean="0">
                <a:latin typeface="Gill Sans" charset="0"/>
                <a:ea typeface="Gill Sans" charset="0"/>
                <a:cs typeface="Gill Sans" charset="0"/>
              </a:rPr>
              <a:t/>
            </a:r>
            <a:br>
              <a:rPr lang="en-US" altLang="zh-CN" sz="4800" dirty="0" smtClean="0">
                <a:latin typeface="Gill Sans" charset="0"/>
                <a:ea typeface="Gill Sans" charset="0"/>
                <a:cs typeface="Gill Sans" charset="0"/>
              </a:rPr>
            </a:br>
            <a:r>
              <a:rPr lang="en-US" altLang="zh-CN" sz="4800" dirty="0" smtClean="0">
                <a:latin typeface="Gill Sans" charset="0"/>
                <a:ea typeface="Gill Sans" charset="0"/>
                <a:cs typeface="Gill Sans" charset="0"/>
              </a:rPr>
              <a:t>Crowdsourced Traffic Estimation</a:t>
            </a:r>
            <a:r>
              <a:rPr lang="en-US" altLang="zh-CN" sz="4800" dirty="0">
                <a:latin typeface="Gill Sans" charset="0"/>
                <a:ea typeface="Gill Sans" charset="0"/>
                <a:cs typeface="Gill Sans" charset="0"/>
              </a:rPr>
              <a:t/>
            </a:r>
            <a:br>
              <a:rPr lang="en-US" altLang="zh-CN" sz="4800" dirty="0">
                <a:latin typeface="Gill Sans" charset="0"/>
                <a:ea typeface="Gill Sans" charset="0"/>
                <a:cs typeface="Gill Sans" charset="0"/>
              </a:rPr>
            </a:br>
            <a:r>
              <a:rPr lang="en-US" altLang="zh-CN" dirty="0" smtClean="0"/>
              <a:t/>
            </a:r>
            <a:br>
              <a:rPr lang="en-US" altLang="zh-CN" dirty="0" smtClean="0"/>
            </a:br>
            <a:endParaRPr kumimoji="1" lang="zh-CN" altLang="en-US" dirty="0"/>
          </a:p>
        </p:txBody>
      </p:sp>
      <p:sp>
        <p:nvSpPr>
          <p:cNvPr id="7" name="副标题 2"/>
          <p:cNvSpPr>
            <a:spLocks noGrp="1"/>
          </p:cNvSpPr>
          <p:nvPr>
            <p:ph type="subTitle" idx="1"/>
          </p:nvPr>
        </p:nvSpPr>
        <p:spPr>
          <a:xfrm>
            <a:off x="7056437" y="1878018"/>
            <a:ext cx="4814889" cy="4471036"/>
          </a:xfrm>
        </p:spPr>
        <p:txBody>
          <a:bodyPr>
            <a:normAutofit lnSpcReduction="10000"/>
          </a:bodyPr>
          <a:lstStyle/>
          <a:p>
            <a:pPr marL="342900" indent="-342900" algn="l">
              <a:buFont typeface="Arial" charset="0"/>
              <a:buChar char="•"/>
            </a:pPr>
            <a:r>
              <a:rPr lang="en-US" altLang="zh-CN" sz="3200" dirty="0" smtClean="0">
                <a:latin typeface="Gill Sans" charset="0"/>
                <a:ea typeface="Gill Sans" charset="0"/>
                <a:cs typeface="Gill Sans" charset="0"/>
              </a:rPr>
              <a:t>Porting this application to Spark Streaming using an online version of the EM algorithm</a:t>
            </a:r>
          </a:p>
          <a:p>
            <a:pPr marL="342900" indent="-342900" algn="l">
              <a:buFont typeface="Arial" charset="0"/>
              <a:buChar char="•"/>
            </a:pPr>
            <a:endParaRPr lang="en-US" altLang="zh-CN" sz="3200" dirty="0">
              <a:latin typeface="Gill Sans" charset="0"/>
              <a:ea typeface="Gill Sans" charset="0"/>
              <a:cs typeface="Gill Sans" charset="0"/>
            </a:endParaRPr>
          </a:p>
          <a:p>
            <a:pPr marL="342900" indent="-342900" algn="l">
              <a:buFont typeface="Arial" charset="0"/>
              <a:buChar char="•"/>
            </a:pPr>
            <a:r>
              <a:rPr lang="en-US" altLang="zh-CN" sz="3200" dirty="0" smtClean="0">
                <a:latin typeface="Gill Sans" charset="0"/>
                <a:ea typeface="Gill Sans" charset="0"/>
                <a:cs typeface="Gill Sans" charset="0"/>
              </a:rPr>
              <a:t>The algorithm scales nearly perfectly because it’s CPU-bound, and provides answers 10x faster than batch version</a:t>
            </a:r>
          </a:p>
        </p:txBody>
      </p:sp>
      <p:pic>
        <p:nvPicPr>
          <p:cNvPr id="4" name="图片 3"/>
          <p:cNvPicPr>
            <a:picLocks noChangeAspect="1"/>
          </p:cNvPicPr>
          <p:nvPr/>
        </p:nvPicPr>
        <p:blipFill>
          <a:blip r:embed="rId2"/>
          <a:stretch>
            <a:fillRect/>
          </a:stretch>
        </p:blipFill>
        <p:spPr>
          <a:xfrm>
            <a:off x="841374" y="1987550"/>
            <a:ext cx="5930900" cy="3111500"/>
          </a:xfrm>
          <a:prstGeom prst="rect">
            <a:avLst/>
          </a:prstGeom>
        </p:spPr>
      </p:pic>
    </p:spTree>
    <p:extLst>
      <p:ext uri="{BB962C8B-B14F-4D97-AF65-F5344CB8AC3E}">
        <p14:creationId xmlns:p14="http://schemas.microsoft.com/office/powerpoint/2010/main" val="1999279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062651"/>
          </a:xfrm>
          <a:prstGeom prst="rect">
            <a:avLst/>
          </a:prstGeom>
          <a:noFill/>
        </p:spPr>
        <p:txBody>
          <a:bodyPr wrap="square" rtlCol="0">
            <a:spAutoFit/>
          </a:bodyPr>
          <a:lstStyle/>
          <a:p>
            <a:pPr marL="285750" indent="-285750">
              <a:buFont typeface="Arial" charset="0"/>
              <a:buChar char="•"/>
            </a:pPr>
            <a:r>
              <a:rPr kumimoji="1" lang="en-US" altLang="zh-CN" sz="2400" dirty="0" smtClean="0">
                <a:latin typeface="Gill Sans" charset="0"/>
                <a:ea typeface="Gill Sans" charset="0"/>
                <a:cs typeface="Gill Sans" charset="0"/>
              </a:rPr>
              <a:t>D-Stream is a new stream processing model for clusters. By breaking computations into short, deterministic tasks and storing state in lineage-based data structures (RDDs). D-Streams can use powerful recovery mechanisms to handle faults and stragglers.</a:t>
            </a: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Tree>
    <p:extLst>
      <p:ext uri="{BB962C8B-B14F-4D97-AF65-F5344CB8AC3E}">
        <p14:creationId xmlns:p14="http://schemas.microsoft.com/office/powerpoint/2010/main" val="11751810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Benefits:</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2677656"/>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Beyond the recovery benefits, the most important aspect of D-Stream is that they show that streaming, batch and interactive computations can be unified in the same platform.  </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2800" dirty="0">
              <a:latin typeface="Gill Sans" charset="0"/>
              <a:ea typeface="Gill Sans" charset="0"/>
              <a:cs typeface="Gill Sans"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This enables rich features like combining streams with offline data or running ad-hoc queries on stream state.</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2586227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Limitation:</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3539430"/>
          </a:xfrm>
          <a:prstGeom prst="rect">
            <a:avLst/>
          </a:prstGeom>
          <a:noFill/>
        </p:spPr>
        <p:txBody>
          <a:bodyPr wrap="square" rtlCol="0">
            <a:spAutoFit/>
          </a:bodyPr>
          <a:lstStyle/>
          <a:p>
            <a:r>
              <a:rPr kumimoji="1" lang="en-US" altLang="zh-CN" sz="2800" dirty="0" smtClean="0">
                <a:latin typeface="Gill Sans" charset="0"/>
                <a:ea typeface="Gill Sans" charset="0"/>
                <a:cs typeface="Gill Sans" charset="0"/>
              </a:rPr>
              <a:t>They have a fixed minimum latency due to batching data.  The total delay can still be as low as 1-2 seconds, which is enough for many real-world use cases.</a:t>
            </a:r>
            <a:endParaRPr kumimoji="1" lang="en-US" altLang="zh-CN" sz="2800" dirty="0">
              <a:latin typeface="Gill Sans" charset="0"/>
              <a:ea typeface="Gill Sans" charset="0"/>
              <a:cs typeface="Gill Sans" charset="0"/>
            </a:endParaRPr>
          </a:p>
          <a:p>
            <a:pPr marL="342900" indent="-342900">
              <a:buFont typeface="+mj-lt"/>
              <a:buAutoNum type="arabicPeriod"/>
            </a:pPr>
            <a:endParaRPr kumimoji="1" lang="en-US" altLang="zh-CN" sz="2800" dirty="0" smtClean="0"/>
          </a:p>
          <a:p>
            <a:pPr marL="342900" indent="-342900">
              <a:buFont typeface="+mj-lt"/>
              <a:buAutoNum type="arabicPeriod"/>
            </a:pPr>
            <a:endParaRPr kumimoji="1" lang="en-US" altLang="zh-CN" sz="2800" dirty="0"/>
          </a:p>
          <a:p>
            <a:pPr marL="342900" indent="-342900">
              <a:buFont typeface="+mj-lt"/>
              <a:buAutoNum type="arabicPeriod"/>
            </a:pPr>
            <a:endParaRPr kumimoji="1" lang="en-US" altLang="zh-CN" sz="2800" dirty="0" smtClean="0"/>
          </a:p>
          <a:p>
            <a:pPr marL="342900" indent="-342900">
              <a:buFont typeface="+mj-lt"/>
              <a:buAutoNum type="arabicPeriod"/>
            </a:pPr>
            <a:endParaRPr kumimoji="1" lang="en-US" altLang="zh-CN" sz="2800" dirty="0"/>
          </a:p>
          <a:p>
            <a:pPr marL="342900" indent="-342900">
              <a:buFont typeface="+mj-lt"/>
              <a:buAutoNum type="arabicPeriod"/>
            </a:pPr>
            <a:endParaRPr kumimoji="1" lang="zh-CN" altLang="en-US" sz="2800" dirty="0"/>
          </a:p>
        </p:txBody>
      </p:sp>
    </p:spTree>
    <p:extLst>
      <p:ext uri="{BB962C8B-B14F-4D97-AF65-F5344CB8AC3E}">
        <p14:creationId xmlns:p14="http://schemas.microsoft.com/office/powerpoint/2010/main" val="943761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Future Work:</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310854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Expressiveness</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2800" dirty="0">
              <a:latin typeface="Gill Sans" charset="0"/>
              <a:ea typeface="Gill Sans" charset="0"/>
              <a:cs typeface="Gill Sans"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Setting the batch interval</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2800" dirty="0">
              <a:latin typeface="Gill Sans" charset="0"/>
              <a:ea typeface="Gill Sans" charset="0"/>
              <a:cs typeface="Gill Sans"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Memory usage</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2800" dirty="0">
              <a:latin typeface="Gill Sans" charset="0"/>
              <a:ea typeface="Gill Sans" charset="0"/>
              <a:cs typeface="Gill Sans"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Approximate results</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5661987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Expressiveness:</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1384995"/>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As D-stream is primarily an execution strategy, it should be possible to port languages like streaming SQL or Complex Event Processing models over them</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14514446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Setting the batch interval:</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1384995"/>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Currently,  a developer has to explore the trade-off and determine the batch interval manually. It may be possible for the system to tune it automatically</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2119049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3998" y="798360"/>
            <a:ext cx="8858865" cy="2092785"/>
          </a:xfrm>
        </p:spPr>
        <p:txBody>
          <a:bodyPr>
            <a:normAutofit/>
          </a:bodyPr>
          <a:lstStyle/>
          <a:p>
            <a:pPr algn="l"/>
            <a:r>
              <a:rPr lang="en-US" altLang="zh-CN" sz="5400" dirty="0" smtClean="0">
                <a:latin typeface="Gill Sans" charset="0"/>
                <a:ea typeface="Gill Sans" charset="0"/>
                <a:cs typeface="Gill Sans" charset="0"/>
              </a:rPr>
              <a:t>Neither approach is attractive</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3998" y="2676832"/>
            <a:ext cx="8858865" cy="3683665"/>
          </a:xfrm>
        </p:spPr>
        <p:txBody>
          <a:bodyPr/>
          <a:lstStyle/>
          <a:p>
            <a:pPr marL="342900" indent="-342900" algn="l">
              <a:lnSpc>
                <a:spcPct val="100000"/>
              </a:lnSpc>
              <a:spcBef>
                <a:spcPts val="0"/>
              </a:spcBef>
              <a:buFont typeface="Arial" charset="0"/>
              <a:buChar char="•"/>
              <a:defRPr/>
            </a:pPr>
            <a:r>
              <a:rPr lang="en-US" altLang="zh-CN" sz="3200" i="1" dirty="0" smtClean="0">
                <a:latin typeface="Gill Sans" charset="0"/>
                <a:ea typeface="Gill Sans" charset="0"/>
                <a:cs typeface="Gill Sans" charset="0"/>
              </a:rPr>
              <a:t>Replication costs 2x hardware and upstream backup takes a long time to recover</a:t>
            </a:r>
          </a:p>
          <a:p>
            <a:pPr marL="342900" indent="-342900" algn="l">
              <a:lnSpc>
                <a:spcPct val="100000"/>
              </a:lnSpc>
              <a:spcBef>
                <a:spcPts val="0"/>
              </a:spcBef>
              <a:buFont typeface="Arial" charset="0"/>
              <a:buChar char="•"/>
              <a:defRPr/>
            </a:pPr>
            <a:endParaRPr kumimoji="1" lang="en-US" altLang="zh-CN" sz="3200" dirty="0" smtClean="0">
              <a:latin typeface="Gill Sans" charset="0"/>
              <a:ea typeface="Gill Sans" charset="0"/>
              <a:cs typeface="Gill Sans" charset="0"/>
            </a:endParaRPr>
          </a:p>
          <a:p>
            <a:pPr marL="342900" indent="-342900" algn="l">
              <a:lnSpc>
                <a:spcPct val="100000"/>
              </a:lnSpc>
              <a:spcBef>
                <a:spcPts val="0"/>
              </a:spcBef>
              <a:buFont typeface="Arial" charset="0"/>
              <a:buChar char="•"/>
              <a:defRPr/>
            </a:pPr>
            <a:r>
              <a:rPr lang="en-US" altLang="zh-CN" sz="3200" i="1" dirty="0" smtClean="0">
                <a:latin typeface="Gill Sans" charset="0"/>
                <a:ea typeface="Gill Sans" charset="0"/>
                <a:cs typeface="Gill Sans" charset="0"/>
              </a:rPr>
              <a:t>Neither approach handles stragglers. </a:t>
            </a:r>
            <a:endParaRPr kumimoji="1" lang="en-US" altLang="zh-CN" dirty="0">
              <a:latin typeface="Gill Sans" charset="0"/>
              <a:ea typeface="Gill Sans" charset="0"/>
              <a:cs typeface="Gill Sans" charset="0"/>
            </a:endParaRP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dirty="0" smtClean="0">
              <a:latin typeface="Gill Sans" charset="0"/>
              <a:ea typeface="Gill Sans" charset="0"/>
              <a:cs typeface="Gill Sans" charset="0"/>
            </a:endParaRPr>
          </a:p>
          <a:p>
            <a:pPr marL="342900" marR="0" lvl="0" indent="-342900" algn="l" defTabSz="914400" eaLnBrk="1" fontAlgn="auto" latinLnBrk="0" hangingPunct="1">
              <a:lnSpc>
                <a:spcPct val="100000"/>
              </a:lnSpc>
              <a:spcBef>
                <a:spcPts val="0"/>
              </a:spcBef>
              <a:spcAft>
                <a:spcPts val="0"/>
              </a:spcAft>
              <a:buClrTx/>
              <a:buSzTx/>
              <a:buFont typeface="Arial" charset="0"/>
              <a:buChar char="•"/>
              <a:tabLst/>
              <a:defRPr/>
            </a:pPr>
            <a:endParaRPr kumimoji="1" lang="en-US" altLang="zh-CN" dirty="0">
              <a:latin typeface="Gill Sans" charset="0"/>
              <a:ea typeface="Gill Sans" charset="0"/>
              <a:cs typeface="Gill Sans" charset="0"/>
            </a:endParaRPr>
          </a:p>
        </p:txBody>
      </p:sp>
    </p:spTree>
    <p:extLst>
      <p:ext uri="{BB962C8B-B14F-4D97-AF65-F5344CB8AC3E}">
        <p14:creationId xmlns:p14="http://schemas.microsoft.com/office/powerpoint/2010/main" val="83138966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Memory usage:</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3108543"/>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This model generates a new RDD to store each operator’s state after each batch of data is processed, which will incur a higher memory usage than continuous operators with mutable state</a:t>
            </a: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endParaRPr kumimoji="1" lang="en-US" altLang="zh-CN" sz="2800" dirty="0" smtClean="0">
              <a:latin typeface="Gill Sans" charset="0"/>
              <a:ea typeface="Gill Sans" charset="0"/>
              <a:cs typeface="Gill Sans" charset="0"/>
            </a:endParaRPr>
          </a:p>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It may be possible to reduce the memory usage by storing only the deltas between these state RDDs</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596408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94621"/>
            <a:ext cx="11152240" cy="1325563"/>
          </a:xfrm>
        </p:spPr>
        <p:txBody>
          <a:bodyPr/>
          <a:lstStyle/>
          <a:p>
            <a:r>
              <a:rPr lang="en-US" dirty="0" smtClean="0">
                <a:latin typeface="Gill Sans" charset="0"/>
                <a:ea typeface="Gill Sans" charset="0"/>
                <a:cs typeface="Gill Sans" charset="0"/>
              </a:rPr>
              <a:t>Discussion</a:t>
            </a:r>
            <a:endParaRPr lang="en-US" dirty="0">
              <a:latin typeface="Gill Sans" charset="0"/>
              <a:ea typeface="Gill Sans" charset="0"/>
              <a:cs typeface="Gill Sans" charset="0"/>
            </a:endParaRPr>
          </a:p>
        </p:txBody>
      </p:sp>
      <p:sp>
        <p:nvSpPr>
          <p:cNvPr id="9" name="文本框 8"/>
          <p:cNvSpPr txBox="1"/>
          <p:nvPr/>
        </p:nvSpPr>
        <p:spPr>
          <a:xfrm>
            <a:off x="1017638" y="1625086"/>
            <a:ext cx="10427110" cy="4247317"/>
          </a:xfrm>
          <a:prstGeom prst="rect">
            <a:avLst/>
          </a:prstGeom>
          <a:noFill/>
        </p:spPr>
        <p:txBody>
          <a:bodyPr wrap="square" rtlCol="0">
            <a:spAutoFit/>
          </a:bodyPr>
          <a:lstStyle/>
          <a:p>
            <a:pPr marL="285750" indent="-285750">
              <a:buFont typeface="Arial" charset="0"/>
              <a:buChar char="•"/>
            </a:pPr>
            <a:r>
              <a:rPr kumimoji="1" lang="en-US" altLang="zh-CN" sz="2800" dirty="0" smtClean="0">
                <a:latin typeface="Gill Sans" charset="0"/>
                <a:ea typeface="Gill Sans" charset="0"/>
                <a:cs typeface="Gill Sans" charset="0"/>
              </a:rPr>
              <a:t>Approximate results:</a:t>
            </a: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800" dirty="0" smtClean="0">
              <a:latin typeface="Gill Sans" charset="0"/>
              <a:ea typeface="Gill Sans" charset="0"/>
              <a:cs typeface="Gill Sans" charset="0"/>
            </a:endParaRPr>
          </a:p>
          <a:p>
            <a:pPr marL="285750" indent="-285750">
              <a:buFont typeface="Arial" charset="0"/>
              <a:buChar char="•"/>
            </a:pPr>
            <a:endParaRPr kumimoji="1" lang="en-US" altLang="zh-CN" sz="2400" dirty="0" smtClean="0">
              <a:latin typeface="Gill Sans" charset="0"/>
              <a:ea typeface="Gill Sans" charset="0"/>
              <a:cs typeface="Gill Sans" charset="0"/>
            </a:endParaRPr>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endParaRPr kumimoji="1" lang="en-US" altLang="zh-CN" dirty="0" smtClean="0"/>
          </a:p>
        </p:txBody>
      </p:sp>
      <p:sp>
        <p:nvSpPr>
          <p:cNvPr id="4" name="文本框 3"/>
          <p:cNvSpPr txBox="1"/>
          <p:nvPr/>
        </p:nvSpPr>
        <p:spPr>
          <a:xfrm>
            <a:off x="1543050" y="2557463"/>
            <a:ext cx="9786938" cy="1815882"/>
          </a:xfrm>
          <a:prstGeom prst="rect">
            <a:avLst/>
          </a:prstGeom>
          <a:noFill/>
        </p:spPr>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 typeface="Arial" charset="0"/>
              <a:buChar char="•"/>
              <a:tabLst/>
              <a:defRPr/>
            </a:pPr>
            <a:r>
              <a:rPr kumimoji="1" lang="en-US" altLang="zh-CN" sz="2800" dirty="0" smtClean="0">
                <a:latin typeface="Gill Sans" charset="0"/>
                <a:ea typeface="Gill Sans" charset="0"/>
                <a:cs typeface="Gill Sans" charset="0"/>
              </a:rPr>
              <a:t>In addition to re-computing lost work, another way to handle a  failure is to return approximate partial results. D-stream provide the opportunity to compute partial results by simply launching a task before its parents are all done.</a:t>
            </a:r>
            <a:endParaRPr kumimoji="1" lang="zh-CN" altLang="en-US" sz="2800" dirty="0">
              <a:latin typeface="Gill Sans" charset="0"/>
              <a:ea typeface="Gill Sans" charset="0"/>
              <a:cs typeface="Gill Sans" charset="0"/>
            </a:endParaRPr>
          </a:p>
        </p:txBody>
      </p:sp>
    </p:spTree>
    <p:extLst>
      <p:ext uri="{BB962C8B-B14F-4D97-AF65-F5344CB8AC3E}">
        <p14:creationId xmlns:p14="http://schemas.microsoft.com/office/powerpoint/2010/main" val="17390773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a:t>Drizzle: Fast and Adaptable Stream Processing at Scale</a:t>
            </a:r>
            <a:endParaRPr/>
          </a:p>
        </p:txBody>
      </p:sp>
      <p:sp>
        <p:nvSpPr>
          <p:cNvPr id="90" name="Google Shape;90;p13"/>
          <p:cNvSpPr txBox="1">
            <a:spLocks noGrp="1"/>
          </p:cNvSpPr>
          <p:nvPr>
            <p:ph type="subTitle" idx="1"/>
          </p:nvPr>
        </p:nvSpPr>
        <p:spPr>
          <a:xfrm>
            <a:off x="1184575" y="3602050"/>
            <a:ext cx="9725700" cy="165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None/>
            </a:pPr>
            <a:r>
              <a:rPr lang="en-US" sz="1500">
                <a:latin typeface="Arial"/>
                <a:ea typeface="Arial"/>
                <a:cs typeface="Arial"/>
                <a:sym typeface="Arial"/>
              </a:rPr>
              <a:t>Shivaram Venkataraman* UC Berkeley, Michael Armbrust Databricks, Aurojit Panda UC Berkeley,</a:t>
            </a:r>
            <a:endParaRPr sz="1500">
              <a:latin typeface="Arial"/>
              <a:ea typeface="Arial"/>
              <a:cs typeface="Arial"/>
              <a:sym typeface="Arial"/>
            </a:endParaRPr>
          </a:p>
          <a:p>
            <a:pPr marL="0" lvl="0" indent="0" algn="ctr" rtl="0">
              <a:lnSpc>
                <a:spcPct val="90000"/>
              </a:lnSpc>
              <a:spcBef>
                <a:spcPts val="0"/>
              </a:spcBef>
              <a:spcAft>
                <a:spcPts val="0"/>
              </a:spcAft>
              <a:buClr>
                <a:schemeClr val="dk1"/>
              </a:buClr>
              <a:buSzPts val="1100"/>
              <a:buNone/>
            </a:pPr>
            <a:r>
              <a:rPr lang="en-US" sz="1500">
                <a:latin typeface="Arial"/>
                <a:ea typeface="Arial"/>
                <a:cs typeface="Arial"/>
                <a:sym typeface="Arial"/>
              </a:rPr>
              <a:t>Ali Ghodsi Databricks, UC Berkeley Kay Ousterhout UC Berkeley, Michael J. Franklin University of Chicago </a:t>
            </a:r>
            <a:endParaRPr sz="1500">
              <a:latin typeface="Arial"/>
              <a:ea typeface="Arial"/>
              <a:cs typeface="Arial"/>
              <a:sym typeface="Arial"/>
            </a:endParaRPr>
          </a:p>
          <a:p>
            <a:pPr marL="0" lvl="0" indent="0" algn="ctr" rtl="0">
              <a:lnSpc>
                <a:spcPct val="90000"/>
              </a:lnSpc>
              <a:spcBef>
                <a:spcPts val="0"/>
              </a:spcBef>
              <a:spcAft>
                <a:spcPts val="0"/>
              </a:spcAft>
              <a:buClr>
                <a:schemeClr val="dk1"/>
              </a:buClr>
              <a:buSzPts val="1100"/>
              <a:buNone/>
            </a:pPr>
            <a:endParaRPr sz="1500">
              <a:latin typeface="Arial"/>
              <a:ea typeface="Arial"/>
              <a:cs typeface="Arial"/>
              <a:sym typeface="Arial"/>
            </a:endParaRPr>
          </a:p>
          <a:p>
            <a:pPr marL="0" lvl="0" indent="0" algn="ctr" rtl="0">
              <a:lnSpc>
                <a:spcPct val="90000"/>
              </a:lnSpc>
              <a:spcBef>
                <a:spcPts val="0"/>
              </a:spcBef>
              <a:spcAft>
                <a:spcPts val="0"/>
              </a:spcAft>
              <a:buClr>
                <a:schemeClr val="dk1"/>
              </a:buClr>
              <a:buSzPts val="1100"/>
              <a:buNone/>
            </a:pPr>
            <a:r>
              <a:rPr lang="en-US" sz="1500">
                <a:latin typeface="Arial"/>
                <a:ea typeface="Arial"/>
                <a:cs typeface="Arial"/>
                <a:sym typeface="Arial"/>
              </a:rPr>
              <a:t>Presenter: Che Yu Lin</a:t>
            </a:r>
            <a:endParaRPr sz="1500"/>
          </a:p>
        </p:txBody>
      </p:sp>
      <p:sp>
        <p:nvSpPr>
          <p:cNvPr id="91" name="Google Shape;9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EECS 598 – W19</a:t>
            </a:r>
            <a:endParaRPr/>
          </a:p>
        </p:txBody>
      </p:sp>
      <p:sp>
        <p:nvSpPr>
          <p:cNvPr id="92" name="Google Shape;9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sp>
        <p:nvSpPr>
          <p:cNvPr id="93" name="Google Shape;9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3/18/19</a:t>
            </a:r>
            <a:endParaRPr/>
          </a:p>
        </p:txBody>
      </p:sp>
    </p:spTree>
    <p:extLst>
      <p:ext uri="{BB962C8B-B14F-4D97-AF65-F5344CB8AC3E}">
        <p14:creationId xmlns:p14="http://schemas.microsoft.com/office/powerpoint/2010/main" val="16376226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Background	</a:t>
            </a:r>
            <a:endParaRPr/>
          </a:p>
        </p:txBody>
      </p:sp>
      <p:sp>
        <p:nvSpPr>
          <p:cNvPr id="100" name="Google Shape;100;p14"/>
          <p:cNvSpPr txBox="1">
            <a:spLocks noGrp="1"/>
          </p:cNvSpPr>
          <p:nvPr>
            <p:ph type="body" idx="1"/>
          </p:nvPr>
        </p:nvSpPr>
        <p:spPr>
          <a:xfrm>
            <a:off x="838200" y="17494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Large scale stream processing</a:t>
            </a:r>
            <a:r>
              <a:rPr lang="en-US" sz="1100">
                <a:latin typeface="Arial"/>
                <a:ea typeface="Arial"/>
                <a:cs typeface="Arial"/>
                <a:sym typeface="Arial"/>
              </a:rPr>
              <a:t>				</a:t>
            </a:r>
            <a:endParaRPr sz="1100">
              <a:latin typeface="Arial"/>
              <a:ea typeface="Arial"/>
              <a:cs typeface="Arial"/>
              <a:sym typeface="Arial"/>
            </a:endParaRPr>
          </a:p>
          <a:p>
            <a:pPr marL="457200" lvl="0" indent="0" algn="l" rtl="0">
              <a:spcBef>
                <a:spcPts val="1000"/>
              </a:spcBef>
              <a:spcAft>
                <a:spcPts val="0"/>
              </a:spcAft>
              <a:buNone/>
            </a:pPr>
            <a:r>
              <a:rPr lang="en-US" sz="2300"/>
              <a:t>Run mission-critical applications, and must be available 24x7. Thus such systems need to adapt to failures and inherent changes in workloads, with minimal impact on latency and throughput. </a:t>
            </a:r>
            <a:endParaRPr sz="2300"/>
          </a:p>
          <a:p>
            <a:pPr marL="457200" lvl="0" indent="-342900" algn="l" rtl="0">
              <a:spcBef>
                <a:spcPts val="1000"/>
              </a:spcBef>
              <a:spcAft>
                <a:spcPts val="0"/>
              </a:spcAft>
              <a:buSzPts val="1800"/>
              <a:buChar char="•"/>
            </a:pPr>
            <a:r>
              <a:rPr lang="en-US"/>
              <a:t>Case study: Video Quality Prediction</a:t>
            </a:r>
            <a:endParaRPr/>
          </a:p>
          <a:p>
            <a:pPr marL="457200" lvl="0" indent="0" algn="l" rtl="0">
              <a:spcBef>
                <a:spcPts val="1000"/>
              </a:spcBef>
              <a:spcAft>
                <a:spcPts val="0"/>
              </a:spcAft>
              <a:buNone/>
            </a:pPr>
            <a:r>
              <a:rPr lang="en-US" sz="2300"/>
              <a:t>The prediction service is run as a streaming application that computes a number of aggregates based on heartbeats from clients and then queries a machine learning model to determine the optimal parameters for bitrate, CDN location, etc.</a:t>
            </a:r>
            <a:endParaRPr sz="2300"/>
          </a:p>
          <a:p>
            <a:pPr marL="457200" lvl="0" indent="-342900" algn="l" rtl="0">
              <a:spcBef>
                <a:spcPts val="1000"/>
              </a:spcBef>
              <a:spcAft>
                <a:spcPts val="0"/>
              </a:spcAft>
              <a:buSzPts val="1800"/>
              <a:buChar char="•"/>
            </a:pPr>
            <a:r>
              <a:rPr lang="en-US"/>
              <a:t>Desired Properties</a:t>
            </a:r>
            <a:endParaRPr/>
          </a:p>
          <a:p>
            <a:pPr marL="0" lvl="0" indent="457200" algn="l" rtl="0">
              <a:spcBef>
                <a:spcPts val="1000"/>
              </a:spcBef>
              <a:spcAft>
                <a:spcPts val="0"/>
              </a:spcAft>
              <a:buNone/>
            </a:pPr>
            <a:r>
              <a:rPr lang="en-US" sz="2300"/>
              <a:t>High Throughput, Low latency, Adaptability, Consistency</a:t>
            </a:r>
            <a:endParaRPr sz="2300"/>
          </a:p>
        </p:txBody>
      </p:sp>
      <p:sp>
        <p:nvSpPr>
          <p:cNvPr id="101" name="Google Shape;101;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7748314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Continuous Operator Streaming </a:t>
            </a:r>
            <a:endParaRPr/>
          </a:p>
        </p:txBody>
      </p:sp>
      <p:sp>
        <p:nvSpPr>
          <p:cNvPr id="108" name="Google Shape;108;p1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dirty="0"/>
              <a:t>In this model, user programs are converted to a DAG of operators, and each operator is placed on a processor as a long running task. As data is processed, operators update local state and messages are directly transferred from between operators. </a:t>
            </a:r>
            <a:endParaRPr dirty="0"/>
          </a:p>
          <a:p>
            <a:pPr marL="457200" lvl="0" indent="-342900" algn="l" rtl="0">
              <a:spcBef>
                <a:spcPts val="0"/>
              </a:spcBef>
              <a:spcAft>
                <a:spcPts val="0"/>
              </a:spcAft>
              <a:buSzPts val="1800"/>
              <a:buChar char="•"/>
            </a:pPr>
            <a:r>
              <a:rPr lang="en-US" dirty="0"/>
              <a:t>Checkpoint can handle machine failures, but performing a checkpoint replay is expensive. </a:t>
            </a:r>
            <a:endParaRPr dirty="0"/>
          </a:p>
          <a:p>
            <a:pPr marL="457200" lvl="0" indent="-342900" algn="l" rtl="0">
              <a:spcBef>
                <a:spcPts val="0"/>
              </a:spcBef>
              <a:spcAft>
                <a:spcPts val="0"/>
              </a:spcAft>
              <a:buSzPts val="1800"/>
              <a:buChar char="•"/>
            </a:pPr>
            <a:r>
              <a:rPr lang="en-US" dirty="0"/>
              <a:t>Recovery of the continuous operator is done in serial.</a:t>
            </a:r>
            <a:endParaRPr dirty="0"/>
          </a:p>
          <a:p>
            <a:pPr marL="457200" lvl="0" indent="-342900" algn="l" rtl="0">
              <a:spcBef>
                <a:spcPts val="0"/>
              </a:spcBef>
              <a:spcAft>
                <a:spcPts val="0"/>
              </a:spcAft>
              <a:buSzPts val="1800"/>
              <a:buChar char="•"/>
            </a:pPr>
            <a:r>
              <a:rPr lang="en-US" dirty="0"/>
              <a:t>Ex. Apache Flint, Naiad</a:t>
            </a:r>
            <a:endParaRPr dirty="0"/>
          </a:p>
        </p:txBody>
      </p:sp>
      <p:sp>
        <p:nvSpPr>
          <p:cNvPr id="109" name="Google Shape;109;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extLst>
      <p:ext uri="{BB962C8B-B14F-4D97-AF65-F5344CB8AC3E}">
        <p14:creationId xmlns:p14="http://schemas.microsoft.com/office/powerpoint/2010/main" val="4458739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Computation Models for Streaming</a:t>
            </a:r>
            <a:endParaRPr/>
          </a:p>
        </p:txBody>
      </p:sp>
      <p:sp>
        <p:nvSpPr>
          <p:cNvPr id="116" name="Google Shape;116;p16"/>
          <p:cNvSpPr txBox="1">
            <a:spLocks noGrp="1"/>
          </p:cNvSpPr>
          <p:nvPr>
            <p:ph type="body" idx="1"/>
          </p:nvPr>
        </p:nvSpPr>
        <p:spPr>
          <a:xfrm>
            <a:off x="838200" y="19194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Bulk-synchronous parallel (BSP) for Streaming System.</a:t>
            </a:r>
            <a:endParaRPr/>
          </a:p>
          <a:p>
            <a:pPr marL="914400" lvl="1" indent="-342900" algn="l" rtl="0">
              <a:spcBef>
                <a:spcPts val="0"/>
              </a:spcBef>
              <a:spcAft>
                <a:spcPts val="0"/>
              </a:spcAft>
              <a:buSzPts val="1800"/>
              <a:buChar char="•"/>
            </a:pPr>
            <a:r>
              <a:rPr lang="en-US"/>
              <a:t>In this model, the computation consists of a phase whereby all parallel nodes in the system perform some local computation, followed by a blocking barrier that enables all nodes to communicate with each other, after which the process repeats itself. </a:t>
            </a:r>
            <a:endParaRPr/>
          </a:p>
          <a:p>
            <a:pPr marL="914400" lvl="1" indent="-342900" algn="l" rtl="0">
              <a:spcBef>
                <a:spcPts val="0"/>
              </a:spcBef>
              <a:spcAft>
                <a:spcPts val="0"/>
              </a:spcAft>
              <a:buSzPts val="1800"/>
              <a:buChar char="•"/>
            </a:pPr>
            <a:r>
              <a:rPr lang="en-US"/>
              <a:t>The computation is a directed acyclic graph (DAG) of operators and is partitioned into different stages with a barrier between each of them.</a:t>
            </a:r>
            <a:endParaRPr/>
          </a:p>
          <a:p>
            <a:pPr marL="914400" lvl="1" indent="-342900" algn="l" rtl="0">
              <a:spcBef>
                <a:spcPts val="0"/>
              </a:spcBef>
              <a:spcAft>
                <a:spcPts val="0"/>
              </a:spcAft>
              <a:buSzPts val="1800"/>
              <a:buChar char="•"/>
            </a:pPr>
            <a:r>
              <a:rPr lang="en-US"/>
              <a:t>Ex. MapReduce (map, reduce); Spark (filter, sum, groupby, join)</a:t>
            </a:r>
            <a:endParaRPr/>
          </a:p>
        </p:txBody>
      </p:sp>
      <p:sp>
        <p:nvSpPr>
          <p:cNvPr id="117" name="Google Shape;117;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326111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Batch processing model for Streaming Jobs</a:t>
            </a:r>
            <a:endParaRPr/>
          </a:p>
        </p:txBody>
      </p:sp>
      <p:sp>
        <p:nvSpPr>
          <p:cNvPr id="124" name="Google Shape;124;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25" name="Google Shape;125;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pic>
        <p:nvPicPr>
          <p:cNvPr id="126" name="Google Shape;126;p17"/>
          <p:cNvPicPr preferRelativeResize="0"/>
          <p:nvPr/>
        </p:nvPicPr>
        <p:blipFill rotWithShape="1">
          <a:blip r:embed="rId3">
            <a:alphaModFix/>
          </a:blip>
          <a:srcRect t="-10050" b="10049"/>
          <a:stretch/>
        </p:blipFill>
        <p:spPr>
          <a:xfrm>
            <a:off x="1075875" y="2305375"/>
            <a:ext cx="10040251" cy="3153950"/>
          </a:xfrm>
          <a:prstGeom prst="rect">
            <a:avLst/>
          </a:prstGeom>
          <a:noFill/>
          <a:ln>
            <a:noFill/>
          </a:ln>
        </p:spPr>
      </p:pic>
    </p:spTree>
    <p:extLst>
      <p:ext uri="{BB962C8B-B14F-4D97-AF65-F5344CB8AC3E}">
        <p14:creationId xmlns:p14="http://schemas.microsoft.com/office/powerpoint/2010/main" val="8801059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Micro-batch </a:t>
            </a:r>
            <a:endParaRPr/>
          </a:p>
        </p:txBody>
      </p:sp>
      <p:sp>
        <p:nvSpPr>
          <p:cNvPr id="133" name="Google Shape;133;p1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Streaming is implemented by creating a micro batch of duration of T seconds. During the micro-batch, data is collected from the streaming source, processed through the entire DAG of operators and is followed by a barrier that outputs all the data to the streaming sink.				</a:t>
            </a:r>
            <a:endParaRPr/>
          </a:p>
          <a:p>
            <a:pPr marL="457200" lvl="0" indent="-342900" algn="l" rtl="0">
              <a:spcBef>
                <a:spcPts val="1000"/>
              </a:spcBef>
              <a:spcAft>
                <a:spcPts val="0"/>
              </a:spcAft>
              <a:buSzPts val="1800"/>
              <a:buChar char="•"/>
            </a:pPr>
            <a:r>
              <a:rPr lang="en-US"/>
              <a:t>Due to its implementation, T cannot be set to adequately small values. In most system, T is limited to 0.5 seconds or more.</a:t>
            </a:r>
            <a:endParaRPr/>
          </a:p>
          <a:p>
            <a:pPr marL="457200" lvl="0" indent="-342900" algn="l" rtl="0">
              <a:spcBef>
                <a:spcPts val="1000"/>
              </a:spcBef>
              <a:spcAft>
                <a:spcPts val="0"/>
              </a:spcAft>
              <a:buSzPts val="1800"/>
              <a:buChar char="•"/>
            </a:pPr>
            <a:r>
              <a:rPr lang="en-US"/>
              <a:t>Fault tolerance and failure recovery is rather easy.</a:t>
            </a:r>
            <a:endParaRPr/>
          </a:p>
          <a:p>
            <a:pPr marL="457200" lvl="0" indent="-342900" algn="l" rtl="0">
              <a:spcBef>
                <a:spcPts val="1000"/>
              </a:spcBef>
              <a:spcAft>
                <a:spcPts val="0"/>
              </a:spcAft>
              <a:buSzPts val="1800"/>
              <a:buChar char="•"/>
            </a:pPr>
            <a:r>
              <a:rPr lang="en-US"/>
              <a:t>Spark streaming, FlumeJava	</a:t>
            </a:r>
            <a:endParaRPr/>
          </a:p>
        </p:txBody>
      </p:sp>
      <p:sp>
        <p:nvSpPr>
          <p:cNvPr id="134" name="Google Shape;134;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778076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Comparing Computation Model</a:t>
            </a:r>
            <a:endParaRPr/>
          </a:p>
        </p:txBody>
      </p:sp>
      <p:sp>
        <p:nvSpPr>
          <p:cNvPr id="141" name="Google Shape;141;p1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42" name="Google Shape;142;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pic>
        <p:nvPicPr>
          <p:cNvPr id="143" name="Google Shape;143;p19"/>
          <p:cNvPicPr preferRelativeResize="0"/>
          <p:nvPr/>
        </p:nvPicPr>
        <p:blipFill>
          <a:blip r:embed="rId3">
            <a:alphaModFix/>
          </a:blip>
          <a:stretch>
            <a:fillRect/>
          </a:stretch>
        </p:blipFill>
        <p:spPr>
          <a:xfrm>
            <a:off x="838200" y="2780750"/>
            <a:ext cx="10515600" cy="1880999"/>
          </a:xfrm>
          <a:prstGeom prst="rect">
            <a:avLst/>
          </a:prstGeom>
          <a:noFill/>
          <a:ln>
            <a:noFill/>
          </a:ln>
        </p:spPr>
      </p:pic>
    </p:spTree>
    <p:extLst>
      <p:ext uri="{BB962C8B-B14F-4D97-AF65-F5344CB8AC3E}">
        <p14:creationId xmlns:p14="http://schemas.microsoft.com/office/powerpoint/2010/main" val="7082723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Drizzle</a:t>
            </a:r>
            <a:endParaRPr/>
          </a:p>
        </p:txBody>
      </p:sp>
      <p:sp>
        <p:nvSpPr>
          <p:cNvPr id="150" name="Google Shape;150;p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A system that decouples the processing interval from the coordination interval used for fault tolerance and adaptability.</a:t>
            </a:r>
            <a:endParaRPr/>
          </a:p>
          <a:p>
            <a:pPr marL="457200" lvl="0" indent="-342900" algn="l" rtl="0">
              <a:spcBef>
                <a:spcPts val="0"/>
              </a:spcBef>
              <a:spcAft>
                <a:spcPts val="0"/>
              </a:spcAft>
              <a:buSzPts val="1800"/>
              <a:buChar char="•"/>
            </a:pPr>
            <a:r>
              <a:rPr lang="en-US"/>
              <a:t>Fine-grained execution of data processing</a:t>
            </a:r>
            <a:endParaRPr/>
          </a:p>
          <a:p>
            <a:pPr marL="457200" lvl="0" indent="-342900" algn="l" rtl="0">
              <a:spcBef>
                <a:spcPts val="0"/>
              </a:spcBef>
              <a:spcAft>
                <a:spcPts val="0"/>
              </a:spcAft>
              <a:buSzPts val="1800"/>
              <a:buChar char="•"/>
            </a:pPr>
            <a:r>
              <a:rPr lang="en-US"/>
              <a:t>Coarse-grained scheduling of coordination</a:t>
            </a:r>
            <a:endParaRPr/>
          </a:p>
          <a:p>
            <a:pPr marL="0" lvl="0" indent="0" algn="l" rtl="0">
              <a:spcBef>
                <a:spcPts val="1000"/>
              </a:spcBef>
              <a:spcAft>
                <a:spcPts val="0"/>
              </a:spcAft>
              <a:buNone/>
            </a:pPr>
            <a:endParaRPr/>
          </a:p>
        </p:txBody>
      </p:sp>
      <p:sp>
        <p:nvSpPr>
          <p:cNvPr id="151" name="Google Shape;151;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1365319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55447"/>
            <a:ext cx="9563100" cy="2092785"/>
          </a:xfrm>
        </p:spPr>
        <p:txBody>
          <a:bodyPr>
            <a:normAutofit fontScale="90000"/>
          </a:bodyPr>
          <a:lstStyle/>
          <a:p>
            <a:pPr algn="l"/>
            <a:r>
              <a:rPr lang="en-US" altLang="zh-CN" dirty="0" smtClean="0">
                <a:latin typeface="Gill Sans" charset="0"/>
                <a:ea typeface="Gill Sans" charset="0"/>
                <a:cs typeface="Gill Sans" charset="0"/>
              </a:rPr>
              <a:t>D-Streams </a:t>
            </a:r>
            <a:r>
              <a:rPr lang="mr-IN" altLang="zh-CN" dirty="0" smtClean="0">
                <a:latin typeface="Gill Sans" charset="0"/>
                <a:ea typeface="Gill Sans" charset="0"/>
                <a:cs typeface="Gill Sans" charset="0"/>
              </a:rPr>
              <a:t>–</a:t>
            </a:r>
            <a:r>
              <a:rPr lang="en-US" altLang="zh-CN" dirty="0" smtClean="0">
                <a:latin typeface="Gill Sans" charset="0"/>
                <a:ea typeface="Gill Sans" charset="0"/>
                <a:cs typeface="Gill Sans" charset="0"/>
              </a:rPr>
              <a:t> discretized streams</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4000" y="2219633"/>
            <a:ext cx="9220201" cy="4402394"/>
          </a:xfrm>
        </p:spPr>
        <p:txBody>
          <a:bodyPr>
            <a:normAutofit lnSpcReduction="10000"/>
          </a:bodyPr>
          <a:lstStyle/>
          <a:p>
            <a:pPr marL="514350" indent="-514350" algn="l">
              <a:buFont typeface="+mj-lt"/>
              <a:buAutoNum type="arabicPeriod"/>
            </a:pPr>
            <a:r>
              <a:rPr lang="en-US" altLang="zh-CN" sz="3200" dirty="0" smtClean="0">
                <a:latin typeface="Gill Sans" charset="0"/>
                <a:ea typeface="Gill Sans" charset="0"/>
                <a:cs typeface="Gill Sans" charset="0"/>
              </a:rPr>
              <a:t>To structure a streaming computation as a serie</a:t>
            </a:r>
            <a:r>
              <a:rPr lang="en-US" altLang="zh-CN" sz="3200" dirty="0" smtClean="0">
                <a:latin typeface="Gill Sans" charset="0"/>
                <a:ea typeface="Gill Sans" charset="0"/>
                <a:cs typeface="Gill Sans" charset="0"/>
              </a:rPr>
              <a:t>s of stateless, deterministic batch computations on small time intervals.</a:t>
            </a:r>
            <a:endParaRPr lang="en-US" altLang="zh-CN" sz="3200" dirty="0">
              <a:latin typeface="Gill Sans" charset="0"/>
              <a:ea typeface="Gill Sans" charset="0"/>
              <a:cs typeface="Gill Sans" charset="0"/>
            </a:endParaRPr>
          </a:p>
          <a:p>
            <a:pPr marL="514350" indent="-514350" algn="l">
              <a:buFont typeface="+mj-lt"/>
              <a:buAutoNum type="arabicPeriod"/>
            </a:pPr>
            <a:endParaRPr kumimoji="1" lang="en-US" altLang="zh-CN" sz="3200" dirty="0">
              <a:latin typeface="Gill Sans" charset="0"/>
              <a:ea typeface="Gill Sans" charset="0"/>
              <a:cs typeface="Gill Sans" charset="0"/>
            </a:endParaRPr>
          </a:p>
          <a:p>
            <a:pPr marL="514350" indent="-514350" algn="l">
              <a:buFont typeface="+mj-lt"/>
              <a:buAutoNum type="arabicPeriod"/>
            </a:pPr>
            <a:r>
              <a:rPr lang="en-US" altLang="zh-CN" sz="3200" dirty="0" smtClean="0">
                <a:latin typeface="Gill Sans" charset="0"/>
                <a:ea typeface="Gill Sans" charset="0"/>
                <a:cs typeface="Gill Sans" charset="0"/>
              </a:rPr>
              <a:t>We might place the data received every second into an interval, and run MapReduce operation on each interval to compute a count</a:t>
            </a:r>
          </a:p>
          <a:p>
            <a:pPr marL="514350" indent="-514350" algn="l">
              <a:buFont typeface="Arial" charset="0"/>
              <a:buChar char="•"/>
            </a:pPr>
            <a:r>
              <a:rPr lang="en-US" altLang="zh-CN" sz="3200" dirty="0" smtClean="0">
                <a:latin typeface="Gill Sans" charset="0"/>
                <a:ea typeface="Gill Sans" charset="0"/>
                <a:cs typeface="Gill Sans" charset="0"/>
              </a:rPr>
              <a:t>We can run a rolling count over several intervals by adding the new count from each interval to the old result</a:t>
            </a:r>
          </a:p>
          <a:p>
            <a:pPr marL="514350" indent="-514350" algn="l">
              <a:buFont typeface="Arial" charset="0"/>
              <a:buChar char="•"/>
            </a:pPr>
            <a:endParaRPr lang="en-US" altLang="zh-CN" sz="3200" dirty="0" smtClean="0">
              <a:latin typeface="Gill Sans" charset="0"/>
              <a:ea typeface="Gill Sans" charset="0"/>
              <a:cs typeface="Gill Sans" charset="0"/>
            </a:endParaRP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spTree>
    <p:extLst>
      <p:ext uri="{BB962C8B-B14F-4D97-AF65-F5344CB8AC3E}">
        <p14:creationId xmlns:p14="http://schemas.microsoft.com/office/powerpoint/2010/main" val="15951026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Drizzle</a:t>
            </a:r>
            <a:endParaRPr/>
          </a:p>
        </p:txBody>
      </p:sp>
      <p:sp>
        <p:nvSpPr>
          <p:cNvPr id="158" name="Google Shape;158;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59" name="Google Shape;159;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pic>
        <p:nvPicPr>
          <p:cNvPr id="160" name="Google Shape;160;p21"/>
          <p:cNvPicPr preferRelativeResize="0"/>
          <p:nvPr/>
        </p:nvPicPr>
        <p:blipFill>
          <a:blip r:embed="rId3">
            <a:alphaModFix/>
          </a:blip>
          <a:stretch>
            <a:fillRect/>
          </a:stretch>
        </p:blipFill>
        <p:spPr>
          <a:xfrm>
            <a:off x="3271455" y="1847987"/>
            <a:ext cx="6227571" cy="4351199"/>
          </a:xfrm>
          <a:prstGeom prst="rect">
            <a:avLst/>
          </a:prstGeom>
          <a:noFill/>
          <a:ln>
            <a:noFill/>
          </a:ln>
        </p:spPr>
      </p:pic>
      <p:sp>
        <p:nvSpPr>
          <p:cNvPr id="161" name="Google Shape;161;p21"/>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1675977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Spark Streaming</a:t>
            </a:r>
            <a:endParaRPr/>
          </a:p>
        </p:txBody>
      </p:sp>
      <p:sp>
        <p:nvSpPr>
          <p:cNvPr id="168" name="Google Shape;168;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69" name="Google Shape;169;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pic>
        <p:nvPicPr>
          <p:cNvPr id="170" name="Google Shape;170;p22"/>
          <p:cNvPicPr preferRelativeResize="0"/>
          <p:nvPr/>
        </p:nvPicPr>
        <p:blipFill>
          <a:blip r:embed="rId3">
            <a:alphaModFix/>
          </a:blip>
          <a:stretch>
            <a:fillRect/>
          </a:stretch>
        </p:blipFill>
        <p:spPr>
          <a:xfrm>
            <a:off x="953675" y="2028402"/>
            <a:ext cx="9793797" cy="3746699"/>
          </a:xfrm>
          <a:prstGeom prst="rect">
            <a:avLst/>
          </a:prstGeom>
          <a:noFill/>
          <a:ln>
            <a:noFill/>
          </a:ln>
        </p:spPr>
      </p:pic>
    </p:spTree>
    <p:extLst>
      <p:ext uri="{BB962C8B-B14F-4D97-AF65-F5344CB8AC3E}">
        <p14:creationId xmlns:p14="http://schemas.microsoft.com/office/powerpoint/2010/main" val="20717319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Dag Scheduling</a:t>
            </a:r>
            <a:endParaRPr/>
          </a:p>
        </p:txBody>
      </p:sp>
      <p:sp>
        <p:nvSpPr>
          <p:cNvPr id="177" name="Google Shape;177;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78" name="Google Shape;178;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pic>
        <p:nvPicPr>
          <p:cNvPr id="179" name="Google Shape;179;p23"/>
          <p:cNvPicPr preferRelativeResize="0"/>
          <p:nvPr/>
        </p:nvPicPr>
        <p:blipFill>
          <a:blip r:embed="rId3">
            <a:alphaModFix/>
          </a:blip>
          <a:stretch>
            <a:fillRect/>
          </a:stretch>
        </p:blipFill>
        <p:spPr>
          <a:xfrm>
            <a:off x="838200" y="1830127"/>
            <a:ext cx="10515600" cy="3078998"/>
          </a:xfrm>
          <a:prstGeom prst="rect">
            <a:avLst/>
          </a:prstGeom>
          <a:noFill/>
          <a:ln>
            <a:noFill/>
          </a:ln>
        </p:spPr>
      </p:pic>
    </p:spTree>
    <p:extLst>
      <p:ext uri="{BB962C8B-B14F-4D97-AF65-F5344CB8AC3E}">
        <p14:creationId xmlns:p14="http://schemas.microsoft.com/office/powerpoint/2010/main" val="20055678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Scaling Batch Computation</a:t>
            </a:r>
            <a:endParaRPr/>
          </a:p>
        </p:txBody>
      </p:sp>
      <p:sp>
        <p:nvSpPr>
          <p:cNvPr id="186" name="Google Shape;186;p2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187" name="Google Shape;187;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pic>
        <p:nvPicPr>
          <p:cNvPr id="188" name="Google Shape;188;p24"/>
          <p:cNvPicPr preferRelativeResize="0"/>
          <p:nvPr/>
        </p:nvPicPr>
        <p:blipFill>
          <a:blip r:embed="rId3">
            <a:alphaModFix/>
          </a:blip>
          <a:stretch>
            <a:fillRect/>
          </a:stretch>
        </p:blipFill>
        <p:spPr>
          <a:xfrm>
            <a:off x="838200" y="1825625"/>
            <a:ext cx="10515598" cy="4248726"/>
          </a:xfrm>
          <a:prstGeom prst="rect">
            <a:avLst/>
          </a:prstGeom>
          <a:noFill/>
          <a:ln>
            <a:noFill/>
          </a:ln>
        </p:spPr>
      </p:pic>
      <p:sp>
        <p:nvSpPr>
          <p:cNvPr id="189" name="Google Shape;189;p24"/>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17213680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Dag Scheduling</a:t>
            </a:r>
            <a:endParaRPr/>
          </a:p>
        </p:txBody>
      </p:sp>
      <p:sp>
        <p:nvSpPr>
          <p:cNvPr id="196" name="Google Shape;196;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b" anchorCtr="0">
            <a:noAutofit/>
          </a:bodyPr>
          <a:lstStyle/>
          <a:p>
            <a:pPr marL="457200" lvl="0" indent="-342900" algn="l" rtl="0">
              <a:spcBef>
                <a:spcPts val="1000"/>
              </a:spcBef>
              <a:spcAft>
                <a:spcPts val="0"/>
              </a:spcAft>
              <a:buSzPts val="1800"/>
              <a:buChar char="•"/>
            </a:pPr>
            <a:r>
              <a:rPr lang="en-US"/>
              <a:t>Same DAG structure for many iterations.</a:t>
            </a:r>
            <a:endParaRPr/>
          </a:p>
          <a:p>
            <a:pPr marL="457200" lvl="0" indent="-342900" algn="l" rtl="0">
              <a:spcBef>
                <a:spcPts val="0"/>
              </a:spcBef>
              <a:spcAft>
                <a:spcPts val="0"/>
              </a:spcAft>
              <a:buSzPts val="1800"/>
              <a:buChar char="•"/>
            </a:pPr>
            <a:r>
              <a:rPr lang="en-US"/>
              <a:t>Can reuse scheduling decision.</a:t>
            </a:r>
            <a:endParaRPr/>
          </a:p>
        </p:txBody>
      </p:sp>
      <p:sp>
        <p:nvSpPr>
          <p:cNvPr id="197" name="Google Shape;197;p2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pic>
        <p:nvPicPr>
          <p:cNvPr id="198" name="Google Shape;198;p25"/>
          <p:cNvPicPr preferRelativeResize="0"/>
          <p:nvPr/>
        </p:nvPicPr>
        <p:blipFill>
          <a:blip r:embed="rId3">
            <a:alphaModFix/>
          </a:blip>
          <a:stretch>
            <a:fillRect/>
          </a:stretch>
        </p:blipFill>
        <p:spPr>
          <a:xfrm>
            <a:off x="838200" y="1830127"/>
            <a:ext cx="10515600" cy="3078998"/>
          </a:xfrm>
          <a:prstGeom prst="rect">
            <a:avLst/>
          </a:prstGeom>
          <a:noFill/>
          <a:ln>
            <a:noFill/>
          </a:ln>
        </p:spPr>
      </p:pic>
    </p:spTree>
    <p:extLst>
      <p:ext uri="{BB962C8B-B14F-4D97-AF65-F5344CB8AC3E}">
        <p14:creationId xmlns:p14="http://schemas.microsoft.com/office/powerpoint/2010/main" val="869796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Group Scheduling</a:t>
            </a:r>
            <a:endParaRPr/>
          </a:p>
        </p:txBody>
      </p:sp>
      <p:sp>
        <p:nvSpPr>
          <p:cNvPr id="205" name="Google Shape;205;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Schedule a group of iterations </a:t>
            </a:r>
            <a:endParaRPr/>
          </a:p>
          <a:p>
            <a:pPr marL="457200" lvl="0" indent="0" algn="l" rtl="0">
              <a:spcBef>
                <a:spcPts val="1000"/>
              </a:spcBef>
              <a:spcAft>
                <a:spcPts val="0"/>
              </a:spcAft>
              <a:buNone/>
            </a:pPr>
            <a:r>
              <a:rPr lang="en-US"/>
              <a:t>at once.</a:t>
            </a:r>
            <a:endParaRPr/>
          </a:p>
          <a:p>
            <a:pPr marL="457200" lvl="0" indent="-342900" algn="l" rtl="0">
              <a:spcBef>
                <a:spcPts val="1000"/>
              </a:spcBef>
              <a:spcAft>
                <a:spcPts val="0"/>
              </a:spcAft>
              <a:buSzPts val="1800"/>
              <a:buChar char="•"/>
            </a:pPr>
            <a:endParaRPr/>
          </a:p>
          <a:p>
            <a:pPr marL="457200" lvl="0" indent="-342900" algn="l" rtl="0">
              <a:spcBef>
                <a:spcPts val="0"/>
              </a:spcBef>
              <a:spcAft>
                <a:spcPts val="0"/>
              </a:spcAft>
              <a:buSzPts val="1800"/>
              <a:buChar char="•"/>
            </a:pPr>
            <a:r>
              <a:rPr lang="en-US"/>
              <a:t>Fault tolerance and scheduling </a:t>
            </a:r>
            <a:endParaRPr/>
          </a:p>
          <a:p>
            <a:pPr marL="457200" lvl="0" indent="0" algn="l" rtl="0">
              <a:spcBef>
                <a:spcPts val="1000"/>
              </a:spcBef>
              <a:spcAft>
                <a:spcPts val="0"/>
              </a:spcAft>
              <a:buNone/>
            </a:pPr>
            <a:r>
              <a:rPr lang="en-US"/>
              <a:t>at group boundaries.</a:t>
            </a:r>
            <a:endParaRPr/>
          </a:p>
        </p:txBody>
      </p:sp>
      <p:sp>
        <p:nvSpPr>
          <p:cNvPr id="206" name="Google Shape;206;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pic>
        <p:nvPicPr>
          <p:cNvPr id="207" name="Google Shape;207;p26"/>
          <p:cNvPicPr preferRelativeResize="0"/>
          <p:nvPr/>
        </p:nvPicPr>
        <p:blipFill>
          <a:blip r:embed="rId3">
            <a:alphaModFix/>
          </a:blip>
          <a:stretch>
            <a:fillRect/>
          </a:stretch>
        </p:blipFill>
        <p:spPr>
          <a:xfrm>
            <a:off x="5988000" y="1981550"/>
            <a:ext cx="5537251" cy="3520425"/>
          </a:xfrm>
          <a:prstGeom prst="rect">
            <a:avLst/>
          </a:prstGeom>
          <a:noFill/>
          <a:ln>
            <a:noFill/>
          </a:ln>
        </p:spPr>
      </p:pic>
    </p:spTree>
    <p:extLst>
      <p:ext uri="{BB962C8B-B14F-4D97-AF65-F5344CB8AC3E}">
        <p14:creationId xmlns:p14="http://schemas.microsoft.com/office/powerpoint/2010/main" val="9749290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How much does this help?</a:t>
            </a:r>
            <a:endParaRPr/>
          </a:p>
        </p:txBody>
      </p:sp>
      <p:sp>
        <p:nvSpPr>
          <p:cNvPr id="214" name="Google Shape;214;p2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15" name="Google Shape;215;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pic>
        <p:nvPicPr>
          <p:cNvPr id="216" name="Google Shape;216;p27"/>
          <p:cNvPicPr preferRelativeResize="0"/>
          <p:nvPr/>
        </p:nvPicPr>
        <p:blipFill>
          <a:blip r:embed="rId3">
            <a:alphaModFix/>
          </a:blip>
          <a:stretch>
            <a:fillRect/>
          </a:stretch>
        </p:blipFill>
        <p:spPr>
          <a:xfrm>
            <a:off x="838200" y="2907336"/>
            <a:ext cx="10515602" cy="3269489"/>
          </a:xfrm>
          <a:prstGeom prst="rect">
            <a:avLst/>
          </a:prstGeom>
          <a:noFill/>
          <a:ln>
            <a:noFill/>
          </a:ln>
        </p:spPr>
      </p:pic>
    </p:spTree>
    <p:extLst>
      <p:ext uri="{BB962C8B-B14F-4D97-AF65-F5344CB8AC3E}">
        <p14:creationId xmlns:p14="http://schemas.microsoft.com/office/powerpoint/2010/main" val="8394511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Drizzle</a:t>
            </a:r>
            <a:endParaRPr/>
          </a:p>
        </p:txBody>
      </p:sp>
      <p:sp>
        <p:nvSpPr>
          <p:cNvPr id="223" name="Google Shape;223;p2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24" name="Google Shape;224;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pic>
        <p:nvPicPr>
          <p:cNvPr id="225" name="Google Shape;225;p28"/>
          <p:cNvPicPr preferRelativeResize="0"/>
          <p:nvPr/>
        </p:nvPicPr>
        <p:blipFill>
          <a:blip r:embed="rId3">
            <a:alphaModFix/>
          </a:blip>
          <a:stretch>
            <a:fillRect/>
          </a:stretch>
        </p:blipFill>
        <p:spPr>
          <a:xfrm>
            <a:off x="3271455" y="1847987"/>
            <a:ext cx="6227571" cy="4351199"/>
          </a:xfrm>
          <a:prstGeom prst="rect">
            <a:avLst/>
          </a:prstGeom>
          <a:noFill/>
          <a:ln>
            <a:noFill/>
          </a:ln>
        </p:spPr>
      </p:pic>
      <p:sp>
        <p:nvSpPr>
          <p:cNvPr id="226" name="Google Shape;226;p28"/>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4342125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Shuffle Operation in Existing Systems</a:t>
            </a:r>
            <a:endParaRPr/>
          </a:p>
        </p:txBody>
      </p:sp>
      <p:sp>
        <p:nvSpPr>
          <p:cNvPr id="233" name="Google Shape;233;p2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34" name="Google Shape;234;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pic>
        <p:nvPicPr>
          <p:cNvPr id="235" name="Google Shape;235;p29"/>
          <p:cNvPicPr preferRelativeResize="0"/>
          <p:nvPr/>
        </p:nvPicPr>
        <p:blipFill>
          <a:blip r:embed="rId3">
            <a:alphaModFix/>
          </a:blip>
          <a:stretch>
            <a:fillRect/>
          </a:stretch>
        </p:blipFill>
        <p:spPr>
          <a:xfrm>
            <a:off x="4847993" y="1847987"/>
            <a:ext cx="6152508" cy="4351200"/>
          </a:xfrm>
          <a:prstGeom prst="rect">
            <a:avLst/>
          </a:prstGeom>
          <a:noFill/>
          <a:ln>
            <a:noFill/>
          </a:ln>
        </p:spPr>
      </p:pic>
      <p:pic>
        <p:nvPicPr>
          <p:cNvPr id="236" name="Google Shape;236;p29"/>
          <p:cNvPicPr preferRelativeResize="0"/>
          <p:nvPr/>
        </p:nvPicPr>
        <p:blipFill>
          <a:blip r:embed="rId4">
            <a:alphaModFix/>
          </a:blip>
          <a:stretch>
            <a:fillRect/>
          </a:stretch>
        </p:blipFill>
        <p:spPr>
          <a:xfrm>
            <a:off x="838197" y="2419500"/>
            <a:ext cx="3547676" cy="3757325"/>
          </a:xfrm>
          <a:prstGeom prst="rect">
            <a:avLst/>
          </a:prstGeom>
          <a:noFill/>
          <a:ln>
            <a:noFill/>
          </a:ln>
        </p:spPr>
      </p:pic>
      <p:sp>
        <p:nvSpPr>
          <p:cNvPr id="237" name="Google Shape;237;p29"/>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1393095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Pre-Scheduling</a:t>
            </a:r>
            <a:endParaRPr/>
          </a:p>
        </p:txBody>
      </p:sp>
      <p:sp>
        <p:nvSpPr>
          <p:cNvPr id="244" name="Google Shape;244;p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45" name="Google Shape;245;p3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59</a:t>
            </a:fld>
            <a:endParaRPr/>
          </a:p>
        </p:txBody>
      </p:sp>
      <p:pic>
        <p:nvPicPr>
          <p:cNvPr id="246" name="Google Shape;246;p30"/>
          <p:cNvPicPr preferRelativeResize="0"/>
          <p:nvPr/>
        </p:nvPicPr>
        <p:blipFill>
          <a:blip r:embed="rId3">
            <a:alphaModFix/>
          </a:blip>
          <a:stretch>
            <a:fillRect/>
          </a:stretch>
        </p:blipFill>
        <p:spPr>
          <a:xfrm>
            <a:off x="5141499" y="2846274"/>
            <a:ext cx="6212302" cy="3330550"/>
          </a:xfrm>
          <a:prstGeom prst="rect">
            <a:avLst/>
          </a:prstGeom>
          <a:noFill/>
          <a:ln>
            <a:noFill/>
          </a:ln>
        </p:spPr>
      </p:pic>
      <p:pic>
        <p:nvPicPr>
          <p:cNvPr id="247" name="Google Shape;247;p30"/>
          <p:cNvPicPr preferRelativeResize="0"/>
          <p:nvPr/>
        </p:nvPicPr>
        <p:blipFill>
          <a:blip r:embed="rId4">
            <a:alphaModFix/>
          </a:blip>
          <a:stretch>
            <a:fillRect/>
          </a:stretch>
        </p:blipFill>
        <p:spPr>
          <a:xfrm>
            <a:off x="838200" y="2846275"/>
            <a:ext cx="3466276" cy="3330551"/>
          </a:xfrm>
          <a:prstGeom prst="rect">
            <a:avLst/>
          </a:prstGeom>
          <a:noFill/>
          <a:ln>
            <a:noFill/>
          </a:ln>
        </p:spPr>
      </p:pic>
      <p:sp>
        <p:nvSpPr>
          <p:cNvPr id="248" name="Google Shape;248;p30"/>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11276037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55447"/>
            <a:ext cx="9563100" cy="2092785"/>
          </a:xfrm>
        </p:spPr>
        <p:txBody>
          <a:bodyPr>
            <a:normAutofit fontScale="90000"/>
          </a:bodyPr>
          <a:lstStyle/>
          <a:p>
            <a:pPr algn="l"/>
            <a:r>
              <a:rPr lang="en-US" altLang="zh-CN" dirty="0" smtClean="0">
                <a:latin typeface="Gill Sans" charset="0"/>
                <a:ea typeface="Gill Sans" charset="0"/>
                <a:cs typeface="Gill Sans" charset="0"/>
              </a:rPr>
              <a:t>D-Streams </a:t>
            </a:r>
            <a:r>
              <a:rPr lang="mr-IN" altLang="zh-CN" dirty="0" smtClean="0">
                <a:latin typeface="Gill Sans" charset="0"/>
                <a:ea typeface="Gill Sans" charset="0"/>
                <a:cs typeface="Gill Sans" charset="0"/>
              </a:rPr>
              <a:t>–</a:t>
            </a:r>
            <a:r>
              <a:rPr lang="en-US" altLang="zh-CN" dirty="0" smtClean="0">
                <a:latin typeface="Gill Sans" charset="0"/>
                <a:ea typeface="Gill Sans" charset="0"/>
                <a:cs typeface="Gill Sans" charset="0"/>
              </a:rPr>
              <a:t> discretized streams</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4000" y="2219632"/>
            <a:ext cx="9220201" cy="3683665"/>
          </a:xfrm>
        </p:spPr>
        <p:txBody>
          <a:bodyPr>
            <a:normAutofit/>
          </a:bodyPr>
          <a:lstStyle/>
          <a:p>
            <a:pPr marL="342900" indent="-342900" algn="l">
              <a:buFont typeface="Arial" charset="0"/>
              <a:buChar char="•"/>
            </a:pPr>
            <a:r>
              <a:rPr lang="en-US" altLang="zh-CN" sz="3200" dirty="0">
                <a:latin typeface="Gill Sans" charset="0"/>
                <a:ea typeface="Gill Sans" charset="0"/>
                <a:cs typeface="Gill Sans" charset="0"/>
              </a:rPr>
              <a:t>T</a:t>
            </a:r>
            <a:r>
              <a:rPr lang="en-US" altLang="zh-CN" sz="3200" dirty="0" smtClean="0">
                <a:latin typeface="Gill Sans" charset="0"/>
                <a:ea typeface="Gill Sans" charset="0"/>
                <a:cs typeface="Gill Sans" charset="0"/>
              </a:rPr>
              <a:t>he </a:t>
            </a:r>
            <a:r>
              <a:rPr lang="en-US" altLang="zh-CN" sz="3200" i="1" dirty="0">
                <a:latin typeface="Gill Sans" charset="0"/>
                <a:ea typeface="Gill Sans" charset="0"/>
                <a:cs typeface="Gill Sans" charset="0"/>
              </a:rPr>
              <a:t>state </a:t>
            </a:r>
            <a:r>
              <a:rPr lang="en-US" altLang="zh-CN" sz="3200" dirty="0">
                <a:latin typeface="Gill Sans" charset="0"/>
                <a:ea typeface="Gill Sans" charset="0"/>
                <a:cs typeface="Gill Sans" charset="0"/>
              </a:rPr>
              <a:t>at each </a:t>
            </a:r>
            <a:r>
              <a:rPr lang="en-US" altLang="zh-CN" sz="3200" dirty="0" smtClean="0">
                <a:latin typeface="Gill Sans" charset="0"/>
                <a:ea typeface="Gill Sans" charset="0"/>
                <a:cs typeface="Gill Sans" charset="0"/>
              </a:rPr>
              <a:t>time step </a:t>
            </a:r>
            <a:r>
              <a:rPr lang="en-US" altLang="zh-CN" sz="3200" dirty="0">
                <a:latin typeface="Gill Sans" charset="0"/>
                <a:ea typeface="Gill Sans" charset="0"/>
                <a:cs typeface="Gill Sans" charset="0"/>
              </a:rPr>
              <a:t>fully deterministic given the input data, forgoing the need for synchronization protocols </a:t>
            </a:r>
          </a:p>
          <a:p>
            <a:pPr marL="342900" indent="-342900" algn="l">
              <a:buFont typeface="Arial" charset="0"/>
              <a:buChar char="•"/>
            </a:pPr>
            <a:endParaRPr kumimoji="1" lang="en-US" altLang="zh-CN" sz="3200" dirty="0" smtClean="0">
              <a:latin typeface="Gill Sans" charset="0"/>
              <a:ea typeface="Gill Sans" charset="0"/>
              <a:cs typeface="Gill Sans" charset="0"/>
            </a:endParaRPr>
          </a:p>
          <a:p>
            <a:pPr marL="342900" indent="-342900" algn="l">
              <a:buFont typeface="Arial" charset="0"/>
              <a:buChar char="•"/>
            </a:pPr>
            <a:r>
              <a:rPr lang="en-US" altLang="zh-CN" sz="3200" dirty="0">
                <a:latin typeface="Gill Sans" charset="0"/>
                <a:ea typeface="Gill Sans" charset="0"/>
                <a:cs typeface="Gill Sans" charset="0"/>
              </a:rPr>
              <a:t>T</a:t>
            </a:r>
            <a:r>
              <a:rPr lang="en-US" altLang="zh-CN" sz="3200" dirty="0" smtClean="0">
                <a:latin typeface="Gill Sans" charset="0"/>
                <a:ea typeface="Gill Sans" charset="0"/>
                <a:cs typeface="Gill Sans" charset="0"/>
              </a:rPr>
              <a:t>he </a:t>
            </a:r>
            <a:r>
              <a:rPr lang="en-US" altLang="zh-CN" sz="3200" i="1" dirty="0">
                <a:latin typeface="Gill Sans" charset="0"/>
                <a:ea typeface="Gill Sans" charset="0"/>
                <a:cs typeface="Gill Sans" charset="0"/>
              </a:rPr>
              <a:t>dependencies </a:t>
            </a:r>
            <a:r>
              <a:rPr lang="en-US" altLang="zh-CN" sz="3200" dirty="0">
                <a:latin typeface="Gill Sans" charset="0"/>
                <a:ea typeface="Gill Sans" charset="0"/>
                <a:cs typeface="Gill Sans" charset="0"/>
              </a:rPr>
              <a:t>between this state and older </a:t>
            </a:r>
            <a:r>
              <a:rPr lang="en-US" altLang="zh-CN" sz="3200" dirty="0" smtClean="0">
                <a:latin typeface="Gill Sans" charset="0"/>
                <a:ea typeface="Gill Sans" charset="0"/>
                <a:cs typeface="Gill Sans" charset="0"/>
              </a:rPr>
              <a:t>data visible </a:t>
            </a:r>
            <a:r>
              <a:rPr lang="en-US" altLang="zh-CN" sz="3200" dirty="0">
                <a:latin typeface="Gill Sans" charset="0"/>
                <a:ea typeface="Gill Sans" charset="0"/>
                <a:cs typeface="Gill Sans" charset="0"/>
              </a:rPr>
              <a:t>at a fine granularity. </a:t>
            </a: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spTree>
    <p:extLst>
      <p:ext uri="{BB962C8B-B14F-4D97-AF65-F5344CB8AC3E}">
        <p14:creationId xmlns:p14="http://schemas.microsoft.com/office/powerpoint/2010/main" val="5875635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Break Down of Group Scheduling and Pre-Scheduling</a:t>
            </a:r>
            <a:endParaRPr/>
          </a:p>
        </p:txBody>
      </p:sp>
      <p:sp>
        <p:nvSpPr>
          <p:cNvPr id="255" name="Google Shape;255;p3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256" name="Google Shape;256;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pic>
        <p:nvPicPr>
          <p:cNvPr id="257" name="Google Shape;257;p31"/>
          <p:cNvPicPr preferRelativeResize="0"/>
          <p:nvPr/>
        </p:nvPicPr>
        <p:blipFill>
          <a:blip r:embed="rId3">
            <a:alphaModFix/>
          </a:blip>
          <a:stretch>
            <a:fillRect/>
          </a:stretch>
        </p:blipFill>
        <p:spPr>
          <a:xfrm>
            <a:off x="838200" y="2327550"/>
            <a:ext cx="10515602" cy="3874189"/>
          </a:xfrm>
          <a:prstGeom prst="rect">
            <a:avLst/>
          </a:prstGeom>
          <a:noFill/>
          <a:ln>
            <a:noFill/>
          </a:ln>
        </p:spPr>
      </p:pic>
      <p:sp>
        <p:nvSpPr>
          <p:cNvPr id="258" name="Google Shape;258;p31"/>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12031529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Group Scheduling Tradeoffs</a:t>
            </a:r>
            <a:endParaRPr/>
          </a:p>
        </p:txBody>
      </p:sp>
      <p:sp>
        <p:nvSpPr>
          <p:cNvPr id="265" name="Google Shape;265;p3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Group = 1 → Batch Processing (high overhead, smaller window for fault tolerant)</a:t>
            </a:r>
            <a:endParaRPr/>
          </a:p>
          <a:p>
            <a:pPr marL="457200" lvl="0" indent="-342900" algn="l" rtl="0">
              <a:spcBef>
                <a:spcPts val="0"/>
              </a:spcBef>
              <a:spcAft>
                <a:spcPts val="0"/>
              </a:spcAft>
              <a:buSzPts val="1800"/>
              <a:buChar char="•"/>
            </a:pPr>
            <a:r>
              <a:rPr lang="en-US"/>
              <a:t>Group = N → Continuous Operating (low overhead, larger window for fault tolerant)</a:t>
            </a:r>
            <a:endParaRPr/>
          </a:p>
        </p:txBody>
      </p:sp>
      <p:sp>
        <p:nvSpPr>
          <p:cNvPr id="266" name="Google Shape;266;p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pic>
        <p:nvPicPr>
          <p:cNvPr id="267" name="Google Shape;267;p32"/>
          <p:cNvPicPr preferRelativeResize="0"/>
          <p:nvPr/>
        </p:nvPicPr>
        <p:blipFill>
          <a:blip r:embed="rId3">
            <a:alphaModFix/>
          </a:blip>
          <a:stretch>
            <a:fillRect/>
          </a:stretch>
        </p:blipFill>
        <p:spPr>
          <a:xfrm>
            <a:off x="4220429" y="3766525"/>
            <a:ext cx="7014047" cy="2721125"/>
          </a:xfrm>
          <a:prstGeom prst="rect">
            <a:avLst/>
          </a:prstGeom>
          <a:noFill/>
          <a:ln>
            <a:noFill/>
          </a:ln>
        </p:spPr>
      </p:pic>
      <p:sp>
        <p:nvSpPr>
          <p:cNvPr id="268" name="Google Shape;268;p32"/>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396856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Group Scheduling Auto-Tuning</a:t>
            </a:r>
            <a:endParaRPr/>
          </a:p>
        </p:txBody>
      </p:sp>
      <p:sp>
        <p:nvSpPr>
          <p:cNvPr id="275" name="Google Shape;275;p3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Smallest group such that overhead is between fixed threshold.</a:t>
            </a:r>
            <a:endParaRPr/>
          </a:p>
          <a:p>
            <a:pPr marL="457200" lvl="0" indent="-342900" algn="l" rtl="0">
              <a:spcBef>
                <a:spcPts val="0"/>
              </a:spcBef>
              <a:spcAft>
                <a:spcPts val="0"/>
              </a:spcAft>
              <a:buSzPts val="1800"/>
              <a:buChar char="•"/>
            </a:pPr>
            <a:r>
              <a:rPr lang="en-US"/>
              <a:t>Overhead = T_scheduling / T_overall</a:t>
            </a:r>
            <a:endParaRPr/>
          </a:p>
          <a:p>
            <a:pPr marL="457200" lvl="0" indent="-342900" algn="l" rtl="0">
              <a:spcBef>
                <a:spcPts val="0"/>
              </a:spcBef>
              <a:spcAft>
                <a:spcPts val="0"/>
              </a:spcAft>
              <a:buSzPts val="1800"/>
              <a:buChar char="•"/>
            </a:pPr>
            <a:r>
              <a:rPr lang="en-US"/>
              <a:t>If overhead &gt; threshold, multiplicatively increase group size.</a:t>
            </a:r>
            <a:endParaRPr/>
          </a:p>
          <a:p>
            <a:pPr marL="457200" lvl="0" indent="-342900" algn="l" rtl="0">
              <a:spcBef>
                <a:spcPts val="0"/>
              </a:spcBef>
              <a:spcAft>
                <a:spcPts val="0"/>
              </a:spcAft>
              <a:buSzPts val="1800"/>
              <a:buChar char="•"/>
            </a:pPr>
            <a:r>
              <a:rPr lang="en-US"/>
              <a:t>If overhead &lt; threshold, additively decrease group size.</a:t>
            </a:r>
            <a:endParaRPr/>
          </a:p>
          <a:p>
            <a:pPr marL="457200" lvl="0" indent="-342900" algn="l" rtl="0">
              <a:spcBef>
                <a:spcPts val="0"/>
              </a:spcBef>
              <a:spcAft>
                <a:spcPts val="0"/>
              </a:spcAft>
              <a:buSzPts val="1800"/>
              <a:buChar char="•"/>
            </a:pPr>
            <a:r>
              <a:rPr lang="en-US"/>
              <a:t>Similar to AIMD in TCP congestion control.</a:t>
            </a:r>
            <a:endParaRPr/>
          </a:p>
        </p:txBody>
      </p:sp>
      <p:sp>
        <p:nvSpPr>
          <p:cNvPr id="276" name="Google Shape;276;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pic>
        <p:nvPicPr>
          <p:cNvPr id="277" name="Google Shape;277;p33"/>
          <p:cNvPicPr preferRelativeResize="0"/>
          <p:nvPr/>
        </p:nvPicPr>
        <p:blipFill>
          <a:blip r:embed="rId3">
            <a:alphaModFix/>
          </a:blip>
          <a:stretch>
            <a:fillRect/>
          </a:stretch>
        </p:blipFill>
        <p:spPr>
          <a:xfrm>
            <a:off x="5268200" y="4183075"/>
            <a:ext cx="6542975" cy="2538375"/>
          </a:xfrm>
          <a:prstGeom prst="rect">
            <a:avLst/>
          </a:prstGeom>
          <a:noFill/>
          <a:ln>
            <a:noFill/>
          </a:ln>
        </p:spPr>
      </p:pic>
      <p:sp>
        <p:nvSpPr>
          <p:cNvPr id="278" name="Google Shape;278;p33"/>
          <p:cNvSpPr txBox="1"/>
          <p:nvPr/>
        </p:nvSpPr>
        <p:spPr>
          <a:xfrm>
            <a:off x="467600" y="63563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9595183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Data-plane Optimization</a:t>
            </a:r>
            <a:endParaRPr/>
          </a:p>
        </p:txBody>
      </p:sp>
      <p:sp>
        <p:nvSpPr>
          <p:cNvPr id="285" name="Google Shape;285;p3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Optimization within a batch</a:t>
            </a:r>
            <a:endParaRPr/>
          </a:p>
          <a:p>
            <a:pPr marL="914400" lvl="1" indent="-342900" algn="l" rtl="0">
              <a:spcBef>
                <a:spcPts val="0"/>
              </a:spcBef>
              <a:spcAft>
                <a:spcPts val="0"/>
              </a:spcAft>
              <a:buSzPts val="1800"/>
              <a:buChar char="•"/>
            </a:pPr>
            <a:r>
              <a:rPr lang="en-US"/>
              <a:t>Using vectorized operations on CPUs</a:t>
            </a:r>
            <a:endParaRPr/>
          </a:p>
          <a:p>
            <a:pPr marL="914400" lvl="1" indent="-342900" algn="l" rtl="0">
              <a:spcBef>
                <a:spcPts val="0"/>
              </a:spcBef>
              <a:spcAft>
                <a:spcPts val="0"/>
              </a:spcAft>
              <a:buSzPts val="1800"/>
              <a:buChar char="•"/>
            </a:pPr>
            <a:r>
              <a:rPr lang="en-US"/>
              <a:t>minimizing network traffic from partial merge operations.</a:t>
            </a:r>
            <a:endParaRPr/>
          </a:p>
          <a:p>
            <a:pPr marL="457200" lvl="0" indent="-342900" algn="l" rtl="0">
              <a:spcBef>
                <a:spcPts val="0"/>
              </a:spcBef>
              <a:spcAft>
                <a:spcPts val="0"/>
              </a:spcAft>
              <a:buSzPts val="1800"/>
              <a:buChar char="•"/>
            </a:pPr>
            <a:r>
              <a:rPr lang="en-US"/>
              <a:t>Optimization across batches and queries</a:t>
            </a:r>
            <a:endParaRPr/>
          </a:p>
          <a:p>
            <a:pPr marL="914400" lvl="1" indent="-342900" algn="l" rtl="0">
              <a:spcBef>
                <a:spcPts val="0"/>
              </a:spcBef>
              <a:spcAft>
                <a:spcPts val="0"/>
              </a:spcAft>
              <a:buSzPts val="1800"/>
              <a:buChar char="•"/>
            </a:pPr>
            <a:r>
              <a:rPr lang="en-US"/>
              <a:t>Metrics are aggregated at the end of a group and passed on to a query optimizer to determine if there is a better query plan.</a:t>
            </a:r>
            <a:endParaRPr/>
          </a:p>
        </p:txBody>
      </p:sp>
      <p:sp>
        <p:nvSpPr>
          <p:cNvPr id="286" name="Google Shape;286;p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extLst>
      <p:ext uri="{BB962C8B-B14F-4D97-AF65-F5344CB8AC3E}">
        <p14:creationId xmlns:p14="http://schemas.microsoft.com/office/powerpoint/2010/main" val="162598510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Evaluation</a:t>
            </a:r>
            <a:endParaRPr/>
          </a:p>
        </p:txBody>
      </p:sp>
      <p:sp>
        <p:nvSpPr>
          <p:cNvPr id="293" name="Google Shape;293;p3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Yahoo! Streaming Benchmark</a:t>
            </a:r>
            <a:endParaRPr/>
          </a:p>
          <a:p>
            <a:pPr marL="457200" lvl="0" indent="-342900" algn="l" rtl="0">
              <a:spcBef>
                <a:spcPts val="0"/>
              </a:spcBef>
              <a:spcAft>
                <a:spcPts val="0"/>
              </a:spcAft>
              <a:buSzPts val="1800"/>
              <a:buChar char="•"/>
            </a:pPr>
            <a:r>
              <a:rPr lang="en-US"/>
              <a:t>Experiments</a:t>
            </a:r>
            <a:endParaRPr/>
          </a:p>
          <a:p>
            <a:pPr marL="914400" lvl="1" indent="-342900" algn="l" rtl="0">
              <a:spcBef>
                <a:spcPts val="0"/>
              </a:spcBef>
              <a:spcAft>
                <a:spcPts val="0"/>
              </a:spcAft>
              <a:buSzPts val="1800"/>
              <a:buChar char="•"/>
            </a:pPr>
            <a:r>
              <a:rPr lang="en-US"/>
              <a:t>Latency</a:t>
            </a:r>
            <a:endParaRPr/>
          </a:p>
          <a:p>
            <a:pPr marL="914400" lvl="1" indent="-342900" algn="l" rtl="0">
              <a:spcBef>
                <a:spcPts val="0"/>
              </a:spcBef>
              <a:spcAft>
                <a:spcPts val="0"/>
              </a:spcAft>
              <a:buSzPts val="1800"/>
              <a:buChar char="•"/>
            </a:pPr>
            <a:r>
              <a:rPr lang="en-US"/>
              <a:t>Throughput</a:t>
            </a:r>
            <a:endParaRPr/>
          </a:p>
          <a:p>
            <a:pPr marL="914400" lvl="1" indent="-342900" algn="l" rtl="0">
              <a:spcBef>
                <a:spcPts val="0"/>
              </a:spcBef>
              <a:spcAft>
                <a:spcPts val="0"/>
              </a:spcAft>
              <a:buSzPts val="1800"/>
              <a:buChar char="•"/>
            </a:pPr>
            <a:r>
              <a:rPr lang="en-US"/>
              <a:t>Fault tolerance</a:t>
            </a:r>
            <a:endParaRPr/>
          </a:p>
          <a:p>
            <a:pPr marL="457200" lvl="0" indent="-342900" algn="l" rtl="0">
              <a:spcBef>
                <a:spcPts val="0"/>
              </a:spcBef>
              <a:spcAft>
                <a:spcPts val="0"/>
              </a:spcAft>
              <a:buSzPts val="1800"/>
              <a:buChar char="•"/>
            </a:pPr>
            <a:r>
              <a:rPr lang="en-US"/>
              <a:t>Compare between Drizzle, Flink, and Spark</a:t>
            </a:r>
            <a:endParaRPr/>
          </a:p>
          <a:p>
            <a:pPr marL="457200" lvl="0" indent="-342900" algn="l" rtl="0">
              <a:spcBef>
                <a:spcPts val="0"/>
              </a:spcBef>
              <a:spcAft>
                <a:spcPts val="0"/>
              </a:spcAft>
              <a:buSzPts val="1800"/>
              <a:buChar char="•"/>
            </a:pPr>
            <a:r>
              <a:rPr lang="en-US"/>
              <a:t>Run on Amazon EC2 r3.xlarge instances</a:t>
            </a:r>
            <a:endParaRPr/>
          </a:p>
        </p:txBody>
      </p:sp>
      <p:sp>
        <p:nvSpPr>
          <p:cNvPr id="294" name="Google Shape;294;p3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Tree>
    <p:extLst>
      <p:ext uri="{BB962C8B-B14F-4D97-AF65-F5344CB8AC3E}">
        <p14:creationId xmlns:p14="http://schemas.microsoft.com/office/powerpoint/2010/main" val="8524902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Streaming Benchmark - Latency</a:t>
            </a:r>
            <a:endParaRPr/>
          </a:p>
        </p:txBody>
      </p:sp>
      <p:sp>
        <p:nvSpPr>
          <p:cNvPr id="301" name="Google Shape;301;p36"/>
          <p:cNvSpPr txBox="1">
            <a:spLocks noGrp="1"/>
          </p:cNvSpPr>
          <p:nvPr>
            <p:ph type="body" idx="1"/>
          </p:nvPr>
        </p:nvSpPr>
        <p:spPr>
          <a:xfrm>
            <a:off x="838200" y="1690825"/>
            <a:ext cx="109920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20M events / second on 128 machines.</a:t>
            </a:r>
            <a:endParaRPr/>
          </a:p>
          <a:p>
            <a:pPr marL="457200" lvl="0" indent="-342900" algn="l" rtl="0">
              <a:spcBef>
                <a:spcPts val="0"/>
              </a:spcBef>
              <a:spcAft>
                <a:spcPts val="0"/>
              </a:spcAft>
              <a:buSzPts val="1800"/>
              <a:buChar char="•"/>
            </a:pPr>
            <a:r>
              <a:rPr lang="en-US"/>
              <a:t>Event Latency: Difference between process end and window end.</a:t>
            </a:r>
            <a:endParaRPr/>
          </a:p>
          <a:p>
            <a:pPr marL="457200" lvl="0" indent="-342900" algn="l" rtl="0">
              <a:spcBef>
                <a:spcPts val="0"/>
              </a:spcBef>
              <a:spcAft>
                <a:spcPts val="0"/>
              </a:spcAft>
              <a:buSzPts val="1800"/>
              <a:buChar char="•"/>
            </a:pPr>
            <a:r>
              <a:rPr lang="en-US"/>
              <a:t>Optimized execution of each micro-batch by pushing down aggregation</a:t>
            </a:r>
            <a:endParaRPr/>
          </a:p>
        </p:txBody>
      </p:sp>
      <p:sp>
        <p:nvSpPr>
          <p:cNvPr id="302" name="Google Shape;302;p3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pic>
        <p:nvPicPr>
          <p:cNvPr id="303" name="Google Shape;303;p36"/>
          <p:cNvPicPr preferRelativeResize="0"/>
          <p:nvPr/>
        </p:nvPicPr>
        <p:blipFill>
          <a:blip r:embed="rId3">
            <a:alphaModFix/>
          </a:blip>
          <a:stretch>
            <a:fillRect/>
          </a:stretch>
        </p:blipFill>
        <p:spPr>
          <a:xfrm>
            <a:off x="1761250" y="3383625"/>
            <a:ext cx="8809748" cy="3196476"/>
          </a:xfrm>
          <a:prstGeom prst="rect">
            <a:avLst/>
          </a:prstGeom>
          <a:noFill/>
          <a:ln>
            <a:noFill/>
          </a:ln>
        </p:spPr>
      </p:pic>
      <p:sp>
        <p:nvSpPr>
          <p:cNvPr id="304" name="Google Shape;304;p36"/>
          <p:cNvSpPr txBox="1"/>
          <p:nvPr/>
        </p:nvSpPr>
        <p:spPr>
          <a:xfrm>
            <a:off x="362000" y="6465425"/>
            <a:ext cx="10209000" cy="104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Gill Sans"/>
                <a:ea typeface="Gill Sans"/>
                <a:cs typeface="Gill Sans"/>
                <a:sym typeface="Gill Sans"/>
              </a:rPr>
              <a:t>https://www.slideshare.net/SparkSummit/drizzlelow-latency-execution-for-apache-spark-spark-summit-east-talk-by-shivaram-venkataraman</a:t>
            </a:r>
            <a:endParaRPr>
              <a:latin typeface="Gill Sans"/>
              <a:ea typeface="Gill Sans"/>
              <a:cs typeface="Gill Sans"/>
              <a:sym typeface="Gill Sans"/>
            </a:endParaRPr>
          </a:p>
        </p:txBody>
      </p:sp>
    </p:spTree>
    <p:extLst>
      <p:ext uri="{BB962C8B-B14F-4D97-AF65-F5344CB8AC3E}">
        <p14:creationId xmlns:p14="http://schemas.microsoft.com/office/powerpoint/2010/main" val="21409405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Streaming Benchmark - Throughput</a:t>
            </a:r>
            <a:endParaRPr/>
          </a:p>
        </p:txBody>
      </p:sp>
      <p:sp>
        <p:nvSpPr>
          <p:cNvPr id="311" name="Google Shape;311;p3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12" name="Google Shape;312;p3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pic>
        <p:nvPicPr>
          <p:cNvPr id="313" name="Google Shape;313;p37"/>
          <p:cNvPicPr preferRelativeResize="0"/>
          <p:nvPr/>
        </p:nvPicPr>
        <p:blipFill>
          <a:blip r:embed="rId3">
            <a:alphaModFix/>
          </a:blip>
          <a:stretch>
            <a:fillRect/>
          </a:stretch>
        </p:blipFill>
        <p:spPr>
          <a:xfrm>
            <a:off x="917000" y="1518675"/>
            <a:ext cx="7109976" cy="2607375"/>
          </a:xfrm>
          <a:prstGeom prst="rect">
            <a:avLst/>
          </a:prstGeom>
          <a:noFill/>
          <a:ln>
            <a:noFill/>
          </a:ln>
        </p:spPr>
      </p:pic>
      <p:pic>
        <p:nvPicPr>
          <p:cNvPr id="314" name="Google Shape;314;p37"/>
          <p:cNvPicPr preferRelativeResize="0"/>
          <p:nvPr/>
        </p:nvPicPr>
        <p:blipFill>
          <a:blip r:embed="rId4">
            <a:alphaModFix/>
          </a:blip>
          <a:stretch>
            <a:fillRect/>
          </a:stretch>
        </p:blipFill>
        <p:spPr>
          <a:xfrm>
            <a:off x="986275" y="4126050"/>
            <a:ext cx="6971424" cy="2607375"/>
          </a:xfrm>
          <a:prstGeom prst="rect">
            <a:avLst/>
          </a:prstGeom>
          <a:noFill/>
          <a:ln>
            <a:noFill/>
          </a:ln>
        </p:spPr>
      </p:pic>
    </p:spTree>
    <p:extLst>
      <p:ext uri="{BB962C8B-B14F-4D97-AF65-F5344CB8AC3E}">
        <p14:creationId xmlns:p14="http://schemas.microsoft.com/office/powerpoint/2010/main" val="6061069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Streaming Benchmark - Fault Tolerance</a:t>
            </a:r>
            <a:endParaRPr/>
          </a:p>
        </p:txBody>
      </p:sp>
      <p:sp>
        <p:nvSpPr>
          <p:cNvPr id="321" name="Google Shape;321;p3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Inject machine failure at 240 second.</a:t>
            </a:r>
            <a:endParaRPr/>
          </a:p>
        </p:txBody>
      </p:sp>
      <p:sp>
        <p:nvSpPr>
          <p:cNvPr id="322" name="Google Shape;322;p3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pic>
        <p:nvPicPr>
          <p:cNvPr id="323" name="Google Shape;323;p38"/>
          <p:cNvPicPr preferRelativeResize="0"/>
          <p:nvPr/>
        </p:nvPicPr>
        <p:blipFill>
          <a:blip r:embed="rId3">
            <a:alphaModFix/>
          </a:blip>
          <a:stretch>
            <a:fillRect/>
          </a:stretch>
        </p:blipFill>
        <p:spPr>
          <a:xfrm>
            <a:off x="838200" y="2869050"/>
            <a:ext cx="8583466" cy="3307775"/>
          </a:xfrm>
          <a:prstGeom prst="rect">
            <a:avLst/>
          </a:prstGeom>
          <a:noFill/>
          <a:ln>
            <a:noFill/>
          </a:ln>
        </p:spPr>
      </p:pic>
    </p:spTree>
    <p:extLst>
      <p:ext uri="{BB962C8B-B14F-4D97-AF65-F5344CB8AC3E}">
        <p14:creationId xmlns:p14="http://schemas.microsoft.com/office/powerpoint/2010/main" val="9656436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Conclusion</a:t>
            </a:r>
            <a:endParaRPr/>
          </a:p>
        </p:txBody>
      </p:sp>
      <p:sp>
        <p:nvSpPr>
          <p:cNvPr id="330" name="Google Shape;330;p3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Drizzle: Decouple execution from centralized scheduling.</a:t>
            </a:r>
            <a:endParaRPr/>
          </a:p>
          <a:p>
            <a:pPr marL="457200" lvl="0" indent="-342900" algn="l" rtl="0">
              <a:spcBef>
                <a:spcPts val="0"/>
              </a:spcBef>
              <a:spcAft>
                <a:spcPts val="0"/>
              </a:spcAft>
              <a:buSzPts val="1800"/>
              <a:buChar char="•"/>
            </a:pPr>
            <a:r>
              <a:rPr lang="en-US"/>
              <a:t>Achieve low latency, high throughput with adaptability.</a:t>
            </a:r>
            <a:endParaRPr/>
          </a:p>
          <a:p>
            <a:pPr marL="457200" lvl="0" indent="-342900" algn="l" rtl="0">
              <a:spcBef>
                <a:spcPts val="0"/>
              </a:spcBef>
              <a:spcAft>
                <a:spcPts val="0"/>
              </a:spcAft>
              <a:buSzPts val="1800"/>
              <a:buChar char="•"/>
            </a:pPr>
            <a:r>
              <a:rPr lang="en-US"/>
              <a:t>Amortized overheads using group scheduling and pre-scheduling.</a:t>
            </a:r>
            <a:endParaRPr/>
          </a:p>
        </p:txBody>
      </p:sp>
      <p:sp>
        <p:nvSpPr>
          <p:cNvPr id="331" name="Google Shape;331;p3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25462573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Discussion</a:t>
            </a:r>
            <a:endParaRPr/>
          </a:p>
        </p:txBody>
      </p:sp>
      <p:sp>
        <p:nvSpPr>
          <p:cNvPr id="338" name="Google Shape;338;p4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AutoNum type="arabicPeriod"/>
            </a:pPr>
            <a:r>
              <a:rPr lang="en-US"/>
              <a:t>Is there a way to determine scheduling efficiency (group size) automatically?</a:t>
            </a:r>
            <a:endParaRPr/>
          </a:p>
          <a:p>
            <a:pPr marL="457200" lvl="0" indent="-342900" algn="l" rtl="0">
              <a:spcBef>
                <a:spcPts val="0"/>
              </a:spcBef>
              <a:spcAft>
                <a:spcPts val="0"/>
              </a:spcAft>
              <a:buSzPts val="1800"/>
              <a:buAutoNum type="arabicPeriod"/>
            </a:pPr>
            <a:r>
              <a:rPr lang="en-US"/>
              <a:t>Why Drizzle has better fault tolerant shown in the figure?</a:t>
            </a:r>
            <a:endParaRPr/>
          </a:p>
        </p:txBody>
      </p:sp>
      <p:sp>
        <p:nvSpPr>
          <p:cNvPr id="339" name="Google Shape;339;p4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8178505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355447"/>
            <a:ext cx="9563100" cy="2092785"/>
          </a:xfrm>
        </p:spPr>
        <p:txBody>
          <a:bodyPr>
            <a:normAutofit/>
          </a:bodyPr>
          <a:lstStyle/>
          <a:p>
            <a:pPr algn="l"/>
            <a:r>
              <a:rPr lang="en-US" altLang="zh-CN" dirty="0" smtClean="0">
                <a:latin typeface="Gill Sans" charset="0"/>
                <a:ea typeface="Gill Sans" charset="0"/>
                <a:cs typeface="Gill Sans" charset="0"/>
              </a:rPr>
              <a:t>D-Streams </a:t>
            </a:r>
            <a:r>
              <a:rPr lang="mr-IN" altLang="zh-CN" dirty="0" smtClean="0">
                <a:latin typeface="Gill Sans" charset="0"/>
                <a:ea typeface="Gill Sans" charset="0"/>
                <a:cs typeface="Gill Sans" charset="0"/>
              </a:rPr>
              <a:t>–</a:t>
            </a:r>
            <a:r>
              <a:rPr lang="en-US" altLang="zh-CN" dirty="0" smtClean="0">
                <a:latin typeface="Gill Sans" charset="0"/>
                <a:ea typeface="Gill Sans" charset="0"/>
                <a:cs typeface="Gill Sans" charset="0"/>
              </a:rPr>
              <a:t> Goals</a:t>
            </a:r>
            <a:r>
              <a:rPr lang="en-US" altLang="zh-CN" dirty="0" smtClean="0"/>
              <a:t/>
            </a:r>
            <a:br>
              <a:rPr lang="en-US" altLang="zh-CN" dirty="0" smtClean="0"/>
            </a:br>
            <a:endParaRPr kumimoji="1" lang="zh-CN" altLang="en-US" dirty="0"/>
          </a:p>
        </p:txBody>
      </p:sp>
      <p:sp>
        <p:nvSpPr>
          <p:cNvPr id="3" name="副标题 2"/>
          <p:cNvSpPr>
            <a:spLocks noGrp="1"/>
          </p:cNvSpPr>
          <p:nvPr>
            <p:ph type="subTitle" idx="1"/>
          </p:nvPr>
        </p:nvSpPr>
        <p:spPr>
          <a:xfrm>
            <a:off x="1524000" y="2219632"/>
            <a:ext cx="9220201" cy="3683665"/>
          </a:xfrm>
        </p:spPr>
        <p:txBody>
          <a:bodyPr>
            <a:normAutofit/>
          </a:bodyPr>
          <a:lstStyle/>
          <a:p>
            <a:pPr marL="342900" indent="-342900" algn="l">
              <a:buFont typeface="Arial" charset="0"/>
              <a:buChar char="•"/>
            </a:pPr>
            <a:r>
              <a:rPr lang="en-US" altLang="zh-CN" sz="3200" dirty="0">
                <a:latin typeface="Gill Sans" charset="0"/>
                <a:ea typeface="Gill Sans" charset="0"/>
                <a:cs typeface="Gill Sans" charset="0"/>
              </a:rPr>
              <a:t>Scalability to hundreds of nodes.</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Minimal cost beyond base processing.</a:t>
            </a:r>
          </a:p>
          <a:p>
            <a:pPr marL="342900" indent="-342900" algn="l">
              <a:buFont typeface="Arial" charset="0"/>
              <a:buChar char="•"/>
            </a:pPr>
            <a:endParaRPr kumimoji="1" lang="en-US" altLang="zh-CN" sz="2800" dirty="0">
              <a:latin typeface="Gill Sans" charset="0"/>
              <a:ea typeface="Gill Sans" charset="0"/>
              <a:cs typeface="Gill Sans" charset="0"/>
            </a:endParaRPr>
          </a:p>
          <a:p>
            <a:pPr marL="342900" indent="-342900" algn="l">
              <a:buFont typeface="Arial" charset="0"/>
              <a:buChar char="•"/>
            </a:pPr>
            <a:r>
              <a:rPr lang="en-US" altLang="zh-CN" sz="2800" dirty="0">
                <a:latin typeface="Gill Sans" charset="0"/>
                <a:ea typeface="Gill Sans" charset="0"/>
                <a:cs typeface="Gill Sans" charset="0"/>
              </a:rPr>
              <a:t>Second-scale latency.</a:t>
            </a:r>
            <a:br>
              <a:rPr lang="en-US" altLang="zh-CN" sz="2800" dirty="0">
                <a:latin typeface="Gill Sans" charset="0"/>
                <a:ea typeface="Gill Sans" charset="0"/>
                <a:cs typeface="Gill Sans" charset="0"/>
              </a:rPr>
            </a:br>
            <a:endParaRPr lang="en-US" altLang="zh-CN" sz="2800" dirty="0">
              <a:latin typeface="Gill Sans" charset="0"/>
              <a:ea typeface="Gill Sans" charset="0"/>
              <a:cs typeface="Gill Sans" charset="0"/>
            </a:endParaRPr>
          </a:p>
          <a:p>
            <a:pPr marL="342900" indent="-342900" algn="l">
              <a:buFont typeface="Arial" charset="0"/>
              <a:buChar char="•"/>
            </a:pPr>
            <a:r>
              <a:rPr lang="en-US" altLang="zh-CN" sz="2800" dirty="0">
                <a:latin typeface="Gill Sans" charset="0"/>
                <a:ea typeface="Gill Sans" charset="0"/>
                <a:cs typeface="Gill Sans" charset="0"/>
              </a:rPr>
              <a:t>Second-scale recovery from faults and stragglers. </a:t>
            </a:r>
          </a:p>
          <a:p>
            <a:pPr marL="342900" indent="-342900" algn="l">
              <a:buFont typeface="Arial" charset="0"/>
              <a:buChar char="•"/>
            </a:pPr>
            <a:endParaRPr kumimoji="1" lang="en-US" altLang="zh-CN" sz="2800" dirty="0" smtClean="0">
              <a:latin typeface="Gill Sans" charset="0"/>
              <a:ea typeface="Gill Sans" charset="0"/>
              <a:cs typeface="Gill Sans" charset="0"/>
            </a:endParaRPr>
          </a:p>
        </p:txBody>
      </p:sp>
    </p:spTree>
    <p:extLst>
      <p:ext uri="{BB962C8B-B14F-4D97-AF65-F5344CB8AC3E}">
        <p14:creationId xmlns:p14="http://schemas.microsoft.com/office/powerpoint/2010/main" val="8011224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46" name="Google Shape;346;p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47" name="Google Shape;347;p4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69751478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Prefix Integrity</a:t>
            </a:r>
            <a:endParaRPr/>
          </a:p>
        </p:txBody>
      </p:sp>
      <p:sp>
        <p:nvSpPr>
          <p:cNvPr id="354" name="Google Shape;354;p4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55" name="Google Shape;355;p4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pic>
        <p:nvPicPr>
          <p:cNvPr id="356" name="Google Shape;356;p42"/>
          <p:cNvPicPr preferRelativeResize="0"/>
          <p:nvPr/>
        </p:nvPicPr>
        <p:blipFill>
          <a:blip r:embed="rId3">
            <a:alphaModFix/>
          </a:blip>
          <a:stretch>
            <a:fillRect/>
          </a:stretch>
        </p:blipFill>
        <p:spPr>
          <a:xfrm>
            <a:off x="1410738" y="1690825"/>
            <a:ext cx="9550326" cy="1455700"/>
          </a:xfrm>
          <a:prstGeom prst="rect">
            <a:avLst/>
          </a:prstGeom>
          <a:noFill/>
          <a:ln>
            <a:noFill/>
          </a:ln>
        </p:spPr>
      </p:pic>
      <p:pic>
        <p:nvPicPr>
          <p:cNvPr id="357" name="Google Shape;357;p42"/>
          <p:cNvPicPr preferRelativeResize="0"/>
          <p:nvPr/>
        </p:nvPicPr>
        <p:blipFill>
          <a:blip r:embed="rId4">
            <a:alphaModFix/>
          </a:blip>
          <a:stretch>
            <a:fillRect/>
          </a:stretch>
        </p:blipFill>
        <p:spPr>
          <a:xfrm>
            <a:off x="2492775" y="3226175"/>
            <a:ext cx="7014302" cy="3495276"/>
          </a:xfrm>
          <a:prstGeom prst="rect">
            <a:avLst/>
          </a:prstGeom>
          <a:noFill/>
          <a:ln>
            <a:noFill/>
          </a:ln>
        </p:spPr>
      </p:pic>
    </p:spTree>
    <p:extLst>
      <p:ext uri="{BB962C8B-B14F-4D97-AF65-F5344CB8AC3E}">
        <p14:creationId xmlns:p14="http://schemas.microsoft.com/office/powerpoint/2010/main" val="8819060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Challenges</a:t>
            </a:r>
            <a:endParaRPr/>
          </a:p>
        </p:txBody>
      </p:sp>
      <p:sp>
        <p:nvSpPr>
          <p:cNvPr id="364" name="Google Shape;364;p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Consistency: This distributed design can cause records to be processed in one part of the system before they’re processed in another, leading to nonsensical results. For example, suppose our app sends an “open” event when users open it, and a “close” event when closed. If the reducer node responsible for “open” is slower than the one for “close”, we might see a </a:t>
            </a:r>
            <a:r>
              <a:rPr lang="en-US" sz="1700" i="1">
                <a:solidFill>
                  <a:srgbClr val="333333"/>
                </a:solidFill>
                <a:latin typeface="Arial"/>
                <a:ea typeface="Arial"/>
                <a:cs typeface="Arial"/>
                <a:sym typeface="Arial"/>
              </a:rPr>
              <a:t>higher total count of “closes” than “opens” in MySQL</a:t>
            </a:r>
            <a:r>
              <a:rPr lang="en-US" sz="1700">
                <a:solidFill>
                  <a:srgbClr val="333333"/>
                </a:solidFill>
                <a:latin typeface="Arial"/>
                <a:ea typeface="Arial"/>
                <a:cs typeface="Arial"/>
                <a:sym typeface="Arial"/>
              </a:rPr>
              <a:t>, which would not make sense. The image above actually shows one such example.</a:t>
            </a:r>
            <a:endParaRPr sz="1700">
              <a:solidFill>
                <a:srgbClr val="333333"/>
              </a:solidFill>
              <a:latin typeface="Arial"/>
              <a:ea typeface="Arial"/>
              <a:cs typeface="Arial"/>
              <a:sym typeface="Arial"/>
            </a:endParaRPr>
          </a:p>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Fault tolerance: What happens if one of the mappers or reducers fails? A reducer should not count an action in MySQL twice, but should somehow know how to request old data from the mappers when it comes up. Streaming engines go through a great deal of trouble to provide strong semantics here, at least </a:t>
            </a:r>
            <a:r>
              <a:rPr lang="en-US" sz="1700" i="1">
                <a:solidFill>
                  <a:srgbClr val="333333"/>
                </a:solidFill>
                <a:latin typeface="Arial"/>
                <a:ea typeface="Arial"/>
                <a:cs typeface="Arial"/>
                <a:sym typeface="Arial"/>
              </a:rPr>
              <a:t>within</a:t>
            </a:r>
            <a:r>
              <a:rPr lang="en-US" sz="1700">
                <a:solidFill>
                  <a:srgbClr val="333333"/>
                </a:solidFill>
                <a:latin typeface="Arial"/>
                <a:ea typeface="Arial"/>
                <a:cs typeface="Arial"/>
                <a:sym typeface="Arial"/>
              </a:rPr>
              <a:t> the engine. In many engines, however, keeping the result consistent in external storage is left to the user.</a:t>
            </a:r>
            <a:endParaRPr sz="1700">
              <a:solidFill>
                <a:srgbClr val="333333"/>
              </a:solidFill>
              <a:latin typeface="Arial"/>
              <a:ea typeface="Arial"/>
              <a:cs typeface="Arial"/>
              <a:sym typeface="Arial"/>
            </a:endParaRPr>
          </a:p>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Out-of-order data: In the real world, data from different sources can come out of order: for example, a phone might upload its data hours late if it’s out of coverage. Just writing the reducer operators to assume data arrives in order of time fields will not work—they need to be prepared to receive out-of-order data, and to update the results in MySQL accordingly.</a:t>
            </a:r>
            <a:endParaRPr sz="1700">
              <a:solidFill>
                <a:srgbClr val="333333"/>
              </a:solidFill>
              <a:latin typeface="Arial"/>
              <a:ea typeface="Arial"/>
              <a:cs typeface="Arial"/>
              <a:sym typeface="Arial"/>
            </a:endParaRPr>
          </a:p>
          <a:p>
            <a:pPr marL="0" lvl="0" indent="0" algn="l" rtl="0">
              <a:spcBef>
                <a:spcPts val="1200"/>
              </a:spcBef>
              <a:spcAft>
                <a:spcPts val="0"/>
              </a:spcAft>
              <a:buNone/>
            </a:pPr>
            <a:endParaRPr/>
          </a:p>
        </p:txBody>
      </p:sp>
      <p:sp>
        <p:nvSpPr>
          <p:cNvPr id="365" name="Google Shape;365;p4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extLst>
      <p:ext uri="{BB962C8B-B14F-4D97-AF65-F5344CB8AC3E}">
        <p14:creationId xmlns:p14="http://schemas.microsoft.com/office/powerpoint/2010/main" val="1148381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Prefix Integrity</a:t>
            </a:r>
            <a:endParaRPr/>
          </a:p>
        </p:txBody>
      </p:sp>
      <p:sp>
        <p:nvSpPr>
          <p:cNvPr id="372" name="Google Shape;372;p4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700" i="1">
                <a:solidFill>
                  <a:srgbClr val="333333"/>
                </a:solidFill>
                <a:highlight>
                  <a:srgbClr val="FFFFFF"/>
                </a:highlight>
                <a:latin typeface="Arial"/>
                <a:ea typeface="Arial"/>
                <a:cs typeface="Arial"/>
                <a:sym typeface="Arial"/>
              </a:rPr>
              <a:t>At any time, the output of the application is equivalent to executing a batch job on a prefix of the data</a:t>
            </a:r>
            <a:r>
              <a:rPr lang="en-US" sz="1700">
                <a:solidFill>
                  <a:srgbClr val="333333"/>
                </a:solidFill>
                <a:highlight>
                  <a:srgbClr val="FFFFFF"/>
                </a:highlight>
                <a:latin typeface="Arial"/>
                <a:ea typeface="Arial"/>
                <a:cs typeface="Arial"/>
                <a:sym typeface="Arial"/>
              </a:rPr>
              <a:t>. </a:t>
            </a:r>
            <a:endParaRPr sz="1700">
              <a:solidFill>
                <a:srgbClr val="333333"/>
              </a:solidFill>
              <a:highlight>
                <a:srgbClr val="FFFFFF"/>
              </a:highlight>
              <a:latin typeface="Arial"/>
              <a:ea typeface="Arial"/>
              <a:cs typeface="Arial"/>
              <a:sym typeface="Arial"/>
            </a:endParaRPr>
          </a:p>
          <a:p>
            <a:pPr marL="0" lvl="0" indent="0" algn="l" rtl="0">
              <a:spcBef>
                <a:spcPts val="1000"/>
              </a:spcBef>
              <a:spcAft>
                <a:spcPts val="0"/>
              </a:spcAft>
              <a:buNone/>
            </a:pPr>
            <a:endParaRPr sz="1700">
              <a:solidFill>
                <a:srgbClr val="333333"/>
              </a:solidFill>
              <a:highlight>
                <a:srgbClr val="FFFFFF"/>
              </a:highlight>
              <a:latin typeface="Arial"/>
              <a:ea typeface="Arial"/>
              <a:cs typeface="Arial"/>
              <a:sym typeface="Arial"/>
            </a:endParaRPr>
          </a:p>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Output tables are always consistent with all the records in a prefix of the data. For example, as long as each phone uploads its data as a sequential stream (e.g., to the same partition in Apache Kafka), we will always process and count its events in order.</a:t>
            </a:r>
            <a:endParaRPr sz="1700">
              <a:solidFill>
                <a:srgbClr val="333333"/>
              </a:solidFill>
              <a:latin typeface="Arial"/>
              <a:ea typeface="Arial"/>
              <a:cs typeface="Arial"/>
              <a:sym typeface="Arial"/>
            </a:endParaRPr>
          </a:p>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Fault tolerance is handled holistically by Structured Streaming, including in interactions with output sinks. This was a major goal in supporting </a:t>
            </a:r>
            <a:r>
              <a:rPr lang="en-US" sz="1700" u="sng">
                <a:solidFill>
                  <a:srgbClr val="1CB1C2"/>
                </a:solidFill>
                <a:latin typeface="Arial"/>
                <a:ea typeface="Arial"/>
                <a:cs typeface="Arial"/>
                <a:sym typeface="Arial"/>
                <a:hlinkClick r:id="rId3"/>
              </a:rPr>
              <a:t>continuous applications</a:t>
            </a:r>
            <a:r>
              <a:rPr lang="en-US" sz="1700">
                <a:solidFill>
                  <a:srgbClr val="333333"/>
                </a:solidFill>
                <a:latin typeface="Arial"/>
                <a:ea typeface="Arial"/>
                <a:cs typeface="Arial"/>
                <a:sym typeface="Arial"/>
              </a:rPr>
              <a:t>.</a:t>
            </a:r>
            <a:endParaRPr sz="1700">
              <a:solidFill>
                <a:srgbClr val="333333"/>
              </a:solidFill>
              <a:latin typeface="Arial"/>
              <a:ea typeface="Arial"/>
              <a:cs typeface="Arial"/>
              <a:sym typeface="Arial"/>
            </a:endParaRPr>
          </a:p>
          <a:p>
            <a:pPr marL="457200" lvl="0" indent="-336550" algn="l" rtl="0">
              <a:lnSpc>
                <a:spcPct val="115000"/>
              </a:lnSpc>
              <a:spcBef>
                <a:spcPts val="0"/>
              </a:spcBef>
              <a:spcAft>
                <a:spcPts val="0"/>
              </a:spcAft>
              <a:buClr>
                <a:srgbClr val="333333"/>
              </a:buClr>
              <a:buSzPts val="1700"/>
              <a:buAutoNum type="arabicPeriod"/>
            </a:pPr>
            <a:r>
              <a:rPr lang="en-US" sz="1700">
                <a:solidFill>
                  <a:srgbClr val="333333"/>
                </a:solidFill>
                <a:latin typeface="Arial"/>
                <a:ea typeface="Arial"/>
                <a:cs typeface="Arial"/>
                <a:sym typeface="Arial"/>
              </a:rPr>
              <a:t>The effect of out-of-order data is clear. We know that the job outputs counts grouped by action and time for a prefix of the stream. If we later receive more data, we might see a time field for an hour in the past, and we will simply update its respective row in MySQL. Structured Streaming also supports APIs for filtering out overly old data if the user wants. But fundamentally, out-of-order data is not a “special case”: the query says to group by time field, and seeing an old time is no different than seeing a repeated action.</a:t>
            </a:r>
            <a:endParaRPr sz="1700">
              <a:solidFill>
                <a:srgbClr val="333333"/>
              </a:solidFill>
              <a:latin typeface="Arial"/>
              <a:ea typeface="Arial"/>
              <a:cs typeface="Arial"/>
              <a:sym typeface="Arial"/>
            </a:endParaRPr>
          </a:p>
          <a:p>
            <a:pPr marL="0" lvl="0" indent="0" algn="l" rtl="0">
              <a:spcBef>
                <a:spcPts val="1200"/>
              </a:spcBef>
              <a:spcAft>
                <a:spcPts val="0"/>
              </a:spcAft>
              <a:buNone/>
            </a:pPr>
            <a:endParaRPr sz="1700">
              <a:solidFill>
                <a:srgbClr val="333333"/>
              </a:solidFill>
              <a:highlight>
                <a:srgbClr val="FFFFFF"/>
              </a:highlight>
              <a:latin typeface="Arial"/>
              <a:ea typeface="Arial"/>
              <a:cs typeface="Arial"/>
              <a:sym typeface="Arial"/>
            </a:endParaRPr>
          </a:p>
        </p:txBody>
      </p:sp>
      <p:sp>
        <p:nvSpPr>
          <p:cNvPr id="373" name="Google Shape;373;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Tree>
    <p:extLst>
      <p:ext uri="{BB962C8B-B14F-4D97-AF65-F5344CB8AC3E}">
        <p14:creationId xmlns:p14="http://schemas.microsoft.com/office/powerpoint/2010/main" val="928336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80" name="Google Shape;380;p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ctr" anchorCtr="0">
            <a:noAutofit/>
          </a:bodyPr>
          <a:lstStyle/>
          <a:p>
            <a:pPr marL="0" lvl="0" indent="0" algn="l" rtl="0">
              <a:spcBef>
                <a:spcPts val="1000"/>
              </a:spcBef>
              <a:spcAft>
                <a:spcPts val="0"/>
              </a:spcAft>
              <a:buNone/>
            </a:pPr>
            <a:endParaRPr/>
          </a:p>
        </p:txBody>
      </p:sp>
      <p:sp>
        <p:nvSpPr>
          <p:cNvPr id="381" name="Google Shape;381;p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Tree>
    <p:extLst>
      <p:ext uri="{BB962C8B-B14F-4D97-AF65-F5344CB8AC3E}">
        <p14:creationId xmlns:p14="http://schemas.microsoft.com/office/powerpoint/2010/main" val="1440650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Observation</a:t>
            </a:r>
            <a:endParaRPr/>
          </a:p>
        </p:txBody>
      </p:sp>
      <p:sp>
        <p:nvSpPr>
          <p:cNvPr id="388" name="Google Shape;388;p4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n-US"/>
              <a:t>Existing solutions require operators to choose between achieving low latency during normal operation and incurring minimal impact during adaptation.</a:t>
            </a:r>
            <a:endParaRPr/>
          </a:p>
          <a:p>
            <a:pPr marL="914400" lvl="1" indent="-342900" algn="l" rtl="0">
              <a:spcBef>
                <a:spcPts val="500"/>
              </a:spcBef>
              <a:spcAft>
                <a:spcPts val="0"/>
              </a:spcAft>
              <a:buSzPts val="1800"/>
              <a:buChar char="•"/>
            </a:pPr>
            <a:r>
              <a:rPr lang="en-US"/>
              <a:t>Continuous operator streaming: Naiad, Flink</a:t>
            </a:r>
            <a:endParaRPr/>
          </a:p>
          <a:p>
            <a:pPr marL="914400" lvl="1" indent="-342900" algn="l" rtl="0">
              <a:spcBef>
                <a:spcPts val="500"/>
              </a:spcBef>
              <a:spcAft>
                <a:spcPts val="0"/>
              </a:spcAft>
              <a:buSzPts val="1800"/>
              <a:buChar char="•"/>
            </a:pPr>
            <a:r>
              <a:rPr lang="en-US"/>
              <a:t>Micro-batch system: Spark streaming, FlumeJava					</a:t>
            </a:r>
            <a:endParaRPr/>
          </a:p>
          <a:p>
            <a:pPr marL="457200" lvl="0" indent="-342900" algn="l" rtl="0">
              <a:spcBef>
                <a:spcPts val="1000"/>
              </a:spcBef>
              <a:spcAft>
                <a:spcPts val="0"/>
              </a:spcAft>
              <a:buSzPts val="1800"/>
              <a:buChar char="•"/>
            </a:pPr>
            <a:r>
              <a:rPr lang="en-US"/>
              <a:t>While streaming workloads require millisecond-level processing, workload and cluster properties change less frequently.</a:t>
            </a:r>
            <a:endParaRPr/>
          </a:p>
        </p:txBody>
      </p:sp>
      <p:sp>
        <p:nvSpPr>
          <p:cNvPr id="389" name="Google Shape;389;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extLst>
      <p:ext uri="{BB962C8B-B14F-4D97-AF65-F5344CB8AC3E}">
        <p14:creationId xmlns:p14="http://schemas.microsoft.com/office/powerpoint/2010/main" val="337739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Previous Processing Models</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a:bodyPr>
          <a:lstStyle/>
          <a:p>
            <a:pPr marL="342900" indent="-342900" algn="l">
              <a:buFont typeface="Arial" charset="0"/>
              <a:buChar char="•"/>
            </a:pPr>
            <a:r>
              <a:rPr lang="en-US" altLang="zh-CN" sz="3200" dirty="0" smtClean="0">
                <a:latin typeface="Gill Sans" charset="0"/>
                <a:ea typeface="Gill Sans" charset="0"/>
                <a:cs typeface="Gill Sans" charset="0"/>
              </a:rPr>
              <a:t>Streaming computations are divided into long-lived state operators</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Each operator processes records as they arrive by updating internal state and sending new records in response</a:t>
            </a:r>
          </a:p>
        </p:txBody>
      </p:sp>
      <p:pic>
        <p:nvPicPr>
          <p:cNvPr id="7" name="图片 6"/>
          <p:cNvPicPr>
            <a:picLocks noChangeAspect="1"/>
          </p:cNvPicPr>
          <p:nvPr/>
        </p:nvPicPr>
        <p:blipFill>
          <a:blip r:embed="rId2"/>
          <a:stretch>
            <a:fillRect/>
          </a:stretch>
        </p:blipFill>
        <p:spPr>
          <a:xfrm>
            <a:off x="1095375" y="2091044"/>
            <a:ext cx="5897171" cy="3193414"/>
          </a:xfrm>
          <a:prstGeom prst="rect">
            <a:avLst/>
          </a:prstGeom>
        </p:spPr>
      </p:pic>
      <p:pic>
        <p:nvPicPr>
          <p:cNvPr id="8" name="图片 7"/>
          <p:cNvPicPr>
            <a:picLocks noChangeAspect="1"/>
          </p:cNvPicPr>
          <p:nvPr/>
        </p:nvPicPr>
        <p:blipFill>
          <a:blip r:embed="rId3"/>
          <a:stretch>
            <a:fillRect/>
          </a:stretch>
        </p:blipFill>
        <p:spPr>
          <a:xfrm>
            <a:off x="1615282" y="5284458"/>
            <a:ext cx="4495800" cy="419100"/>
          </a:xfrm>
          <a:prstGeom prst="rect">
            <a:avLst/>
          </a:prstGeom>
        </p:spPr>
      </p:pic>
    </p:spTree>
    <p:extLst>
      <p:ext uri="{BB962C8B-B14F-4D97-AF65-F5344CB8AC3E}">
        <p14:creationId xmlns:p14="http://schemas.microsoft.com/office/powerpoint/2010/main" val="10950908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095375" y="174778"/>
            <a:ext cx="10506075" cy="1916266"/>
          </a:xfrm>
        </p:spPr>
        <p:txBody>
          <a:bodyPr>
            <a:normAutofit/>
          </a:bodyPr>
          <a:lstStyle/>
          <a:p>
            <a:pPr algn="l"/>
            <a:r>
              <a:rPr lang="en-US" altLang="zh-CN" sz="4800" dirty="0" smtClean="0">
                <a:latin typeface="Gill Sans" charset="0"/>
                <a:ea typeface="Gill Sans" charset="0"/>
                <a:cs typeface="Gill Sans" charset="0"/>
              </a:rPr>
              <a:t>Recovery Schemes- Replication</a:t>
            </a:r>
            <a:r>
              <a:rPr lang="en-US" altLang="zh-CN" dirty="0" smtClean="0"/>
              <a:t/>
            </a:r>
            <a:br>
              <a:rPr lang="en-US" altLang="zh-CN" dirty="0" smtClean="0"/>
            </a:br>
            <a:endParaRPr kumimoji="1" lang="zh-CN" altLang="en-US" dirty="0"/>
          </a:p>
        </p:txBody>
      </p:sp>
      <p:sp>
        <p:nvSpPr>
          <p:cNvPr id="6" name="副标题 2"/>
          <p:cNvSpPr>
            <a:spLocks noGrp="1"/>
          </p:cNvSpPr>
          <p:nvPr>
            <p:ph type="subTitle" idx="1"/>
          </p:nvPr>
        </p:nvSpPr>
        <p:spPr>
          <a:xfrm>
            <a:off x="7031038" y="1955164"/>
            <a:ext cx="4814889" cy="4471036"/>
          </a:xfrm>
        </p:spPr>
        <p:txBody>
          <a:bodyPr>
            <a:normAutofit fontScale="92500" lnSpcReduction="10000"/>
          </a:bodyPr>
          <a:lstStyle/>
          <a:p>
            <a:pPr marL="342900" indent="-342900" algn="l">
              <a:buFont typeface="Arial" charset="0"/>
              <a:buChar char="•"/>
            </a:pPr>
            <a:r>
              <a:rPr lang="en-US" altLang="zh-CN" sz="3200" dirty="0" smtClean="0">
                <a:latin typeface="Gill Sans" charset="0"/>
                <a:ea typeface="Gill Sans" charset="0"/>
                <a:cs typeface="Gill Sans" charset="0"/>
              </a:rPr>
              <a:t>Two copies of the processing graph and input records are sent to both.</a:t>
            </a:r>
            <a:r>
              <a:rPr lang="en-US" altLang="zh-CN" sz="3200" dirty="0">
                <a:latin typeface="Gill Sans" charset="0"/>
                <a:ea typeface="Gill Sans" charset="0"/>
                <a:cs typeface="Gill Sans" charset="0"/>
              </a:rPr>
              <a:t/>
            </a:r>
            <a:br>
              <a:rPr lang="en-US" altLang="zh-CN" sz="3200" dirty="0">
                <a:latin typeface="Gill Sans" charset="0"/>
                <a:ea typeface="Gill Sans" charset="0"/>
                <a:cs typeface="Gill Sans" charset="0"/>
              </a:rPr>
            </a:br>
            <a:endParaRPr kumimoji="1" lang="en-US" altLang="zh-CN" sz="3200" dirty="0" smtClean="0">
              <a:latin typeface="Gill Sans" charset="0"/>
              <a:ea typeface="Gill Sans" charset="0"/>
              <a:cs typeface="Gill Sans" charset="0"/>
            </a:endParaRPr>
          </a:p>
          <a:p>
            <a:pPr marL="342900" indent="-342900" algn="l">
              <a:buFont typeface="Arial" charset="0"/>
              <a:buChar char="•"/>
            </a:pPr>
            <a:r>
              <a:rPr kumimoji="1" lang="en-US" altLang="zh-CN" sz="2800" dirty="0" smtClean="0">
                <a:latin typeface="Gill Sans" charset="0"/>
                <a:ea typeface="Gill Sans" charset="0"/>
                <a:cs typeface="Gill Sans" charset="0"/>
              </a:rPr>
              <a:t>A synchronization protocol to ensure two copies see messages from parents in the same order. </a:t>
            </a:r>
          </a:p>
          <a:p>
            <a:pPr marL="342900" indent="-342900" algn="l">
              <a:buFont typeface="Arial" charset="0"/>
              <a:buChar char="•"/>
            </a:pPr>
            <a:endParaRPr kumimoji="1" lang="en-US" altLang="zh-CN" sz="2800" dirty="0">
              <a:latin typeface="Gill Sans" charset="0"/>
              <a:ea typeface="Gill Sans" charset="0"/>
              <a:cs typeface="Gill Sans" charset="0"/>
            </a:endParaRPr>
          </a:p>
          <a:p>
            <a:pPr marL="342900" indent="-342900" algn="l">
              <a:buFont typeface="Arial" charset="0"/>
              <a:buChar char="•"/>
            </a:pPr>
            <a:r>
              <a:rPr kumimoji="1" lang="en-US" altLang="zh-CN" sz="2800" dirty="0" smtClean="0">
                <a:solidFill>
                  <a:srgbClr val="0070C0"/>
                </a:solidFill>
                <a:latin typeface="Gill Sans" charset="0"/>
                <a:ea typeface="Gill Sans" charset="0"/>
                <a:cs typeface="Gill Sans" charset="0"/>
              </a:rPr>
              <a:t>Replication is costly, though it recovers from failures quickly.</a:t>
            </a:r>
          </a:p>
        </p:txBody>
      </p:sp>
      <p:pic>
        <p:nvPicPr>
          <p:cNvPr id="7" name="图片 6"/>
          <p:cNvPicPr>
            <a:picLocks noChangeAspect="1"/>
          </p:cNvPicPr>
          <p:nvPr/>
        </p:nvPicPr>
        <p:blipFill>
          <a:blip r:embed="rId2"/>
          <a:stretch>
            <a:fillRect/>
          </a:stretch>
        </p:blipFill>
        <p:spPr>
          <a:xfrm>
            <a:off x="1095375" y="2091044"/>
            <a:ext cx="5897171" cy="3193414"/>
          </a:xfrm>
          <a:prstGeom prst="rect">
            <a:avLst/>
          </a:prstGeom>
        </p:spPr>
      </p:pic>
      <p:pic>
        <p:nvPicPr>
          <p:cNvPr id="8" name="图片 7"/>
          <p:cNvPicPr>
            <a:picLocks noChangeAspect="1"/>
          </p:cNvPicPr>
          <p:nvPr/>
        </p:nvPicPr>
        <p:blipFill>
          <a:blip r:embed="rId3"/>
          <a:stretch>
            <a:fillRect/>
          </a:stretch>
        </p:blipFill>
        <p:spPr>
          <a:xfrm>
            <a:off x="1615282" y="5284458"/>
            <a:ext cx="4495800" cy="419100"/>
          </a:xfrm>
          <a:prstGeom prst="rect">
            <a:avLst/>
          </a:prstGeom>
        </p:spPr>
      </p:pic>
    </p:spTree>
    <p:extLst>
      <p:ext uri="{BB962C8B-B14F-4D97-AF65-F5344CB8AC3E}">
        <p14:creationId xmlns:p14="http://schemas.microsoft.com/office/powerpoint/2010/main" val="864891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6926</TotalTime>
  <Words>6020</Words>
  <Application>Microsoft Macintosh PowerPoint</Application>
  <PresentationFormat>宽屏</PresentationFormat>
  <Paragraphs>548</Paragraphs>
  <Slides>75</Slides>
  <Notes>43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75</vt:i4>
      </vt:variant>
    </vt:vector>
  </HeadingPairs>
  <TitlesOfParts>
    <vt:vector size="81" baseType="lpstr">
      <vt:lpstr>DengXian</vt:lpstr>
      <vt:lpstr>DengXian Light</vt:lpstr>
      <vt:lpstr>Gill Sans</vt:lpstr>
      <vt:lpstr>Roboto</vt:lpstr>
      <vt:lpstr>Arial</vt:lpstr>
      <vt:lpstr>Office 主题</vt:lpstr>
      <vt:lpstr>             Discretized Streams: Fault-Tolerant Streaming Computation at Scale   </vt:lpstr>
      <vt:lpstr>Introduction </vt:lpstr>
      <vt:lpstr>Two major problems – Faults and stragglers (slow nodes) </vt:lpstr>
      <vt:lpstr>Neither approach is attractive </vt:lpstr>
      <vt:lpstr>D-Streams – discretized streams </vt:lpstr>
      <vt:lpstr>D-Streams – discretized streams </vt:lpstr>
      <vt:lpstr>D-Streams – Goals </vt:lpstr>
      <vt:lpstr>Previous Processing Models </vt:lpstr>
      <vt:lpstr>Recovery Schemes- Replication </vt:lpstr>
      <vt:lpstr>Recovery Schemes- Upstream Backup </vt:lpstr>
      <vt:lpstr>D-Streams processing model </vt:lpstr>
      <vt:lpstr>Batch processing engine  </vt:lpstr>
      <vt:lpstr>Recovery Schemes- Lineage </vt:lpstr>
      <vt:lpstr>Compare D-Stream with Continuous </vt:lpstr>
      <vt:lpstr>Two powerful recovery techniques </vt:lpstr>
      <vt:lpstr>Two powerful recovery techniques </vt:lpstr>
      <vt:lpstr>Two powerful recovery techniques </vt:lpstr>
      <vt:lpstr>Performance </vt:lpstr>
      <vt:lpstr>Performance </vt:lpstr>
      <vt:lpstr>Performance </vt:lpstr>
      <vt:lpstr>Performance </vt:lpstr>
      <vt:lpstr>PowerPoint 演示文稿</vt:lpstr>
      <vt:lpstr>Fault and Straggler Recovery </vt:lpstr>
      <vt:lpstr>Recovery Time </vt:lpstr>
      <vt:lpstr>Varying the checkpoint interval </vt:lpstr>
      <vt:lpstr>Varying the number of nodes </vt:lpstr>
      <vt:lpstr>Fault and Straggler Recovery </vt:lpstr>
      <vt:lpstr>Straggler Mitigation </vt:lpstr>
      <vt:lpstr>Real Applications </vt:lpstr>
      <vt:lpstr>Real Applications </vt:lpstr>
      <vt:lpstr>       Video Distribution Monitoring  </vt:lpstr>
      <vt:lpstr>Real Applications </vt:lpstr>
      <vt:lpstr>       Crowdsourced Traffic Estimation  </vt:lpstr>
      <vt:lpstr>Discussion</vt:lpstr>
      <vt:lpstr>Discussion</vt:lpstr>
      <vt:lpstr>Discussion</vt:lpstr>
      <vt:lpstr>Discussion</vt:lpstr>
      <vt:lpstr>Discussion</vt:lpstr>
      <vt:lpstr>Discussion</vt:lpstr>
      <vt:lpstr>Discussion</vt:lpstr>
      <vt:lpstr>Discussion</vt:lpstr>
      <vt:lpstr>Drizzle: Fast and Adaptable Stream Processing at Scale</vt:lpstr>
      <vt:lpstr>Background </vt:lpstr>
      <vt:lpstr>Continuous Operator Streaming </vt:lpstr>
      <vt:lpstr>Computation Models for Streaming</vt:lpstr>
      <vt:lpstr>Batch processing model for Streaming Jobs</vt:lpstr>
      <vt:lpstr>Micro-batch </vt:lpstr>
      <vt:lpstr>Comparing Computation Model</vt:lpstr>
      <vt:lpstr>Drizzle</vt:lpstr>
      <vt:lpstr>Drizzle</vt:lpstr>
      <vt:lpstr>Spark Streaming</vt:lpstr>
      <vt:lpstr>Dag Scheduling</vt:lpstr>
      <vt:lpstr>Scaling Batch Computation</vt:lpstr>
      <vt:lpstr>Dag Scheduling</vt:lpstr>
      <vt:lpstr>Group Scheduling</vt:lpstr>
      <vt:lpstr>How much does this help?</vt:lpstr>
      <vt:lpstr>Drizzle</vt:lpstr>
      <vt:lpstr>Shuffle Operation in Existing Systems</vt:lpstr>
      <vt:lpstr>Pre-Scheduling</vt:lpstr>
      <vt:lpstr>Break Down of Group Scheduling and Pre-Scheduling</vt:lpstr>
      <vt:lpstr>Group Scheduling Tradeoffs</vt:lpstr>
      <vt:lpstr>Group Scheduling Auto-Tuning</vt:lpstr>
      <vt:lpstr>Data-plane Optimization</vt:lpstr>
      <vt:lpstr>Evaluation</vt:lpstr>
      <vt:lpstr>Streaming Benchmark - Latency</vt:lpstr>
      <vt:lpstr>Streaming Benchmark - Throughput</vt:lpstr>
      <vt:lpstr>Streaming Benchmark - Fault Tolerance</vt:lpstr>
      <vt:lpstr>Conclusion</vt:lpstr>
      <vt:lpstr>Discussion</vt:lpstr>
      <vt:lpstr>PowerPoint 演示文稿</vt:lpstr>
      <vt:lpstr>Prefix Integrity</vt:lpstr>
      <vt:lpstr>Challenges</vt:lpstr>
      <vt:lpstr>Prefix Integrity</vt:lpstr>
      <vt:lpstr>PowerPoint 演示文稿</vt:lpstr>
      <vt:lpstr>Observation</vt:lpstr>
    </vt:vector>
  </TitlesOfParts>
  <Company/>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Altruistic Scheduling in Multi-Resource Clusters  </dc:title>
  <dc:creator>Microsoft Office 用户</dc:creator>
  <cp:lastModifiedBy>Microsoft Office 用户</cp:lastModifiedBy>
  <cp:revision>76</cp:revision>
  <dcterms:created xsi:type="dcterms:W3CDTF">2019-02-02T07:23:22Z</dcterms:created>
  <dcterms:modified xsi:type="dcterms:W3CDTF">2019-03-18T17:43:49Z</dcterms:modified>
</cp:coreProperties>
</file>